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83" r:id="rId2"/>
    <p:sldId id="406" r:id="rId3"/>
    <p:sldId id="407"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8" r:id="rId23"/>
    <p:sldId id="409" r:id="rId24"/>
    <p:sldId id="410" r:id="rId25"/>
    <p:sldId id="411" r:id="rId26"/>
    <p:sldId id="412" r:id="rId27"/>
    <p:sldId id="413" r:id="rId28"/>
    <p:sldId id="414" r:id="rId29"/>
    <p:sldId id="402" r:id="rId30"/>
    <p:sldId id="403" r:id="rId31"/>
    <p:sldId id="404" r:id="rId32"/>
    <p:sldId id="405" r:id="rId33"/>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979" userDrawn="1">
          <p15:clr>
            <a:srgbClr val="A4A3A4"/>
          </p15:clr>
        </p15:guide>
        <p15:guide id="4" orient="horz" pos="358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93"/>
    <a:srgbClr val="C9E7FB"/>
    <a:srgbClr val="00B4EC"/>
    <a:srgbClr val="EDF7FD"/>
    <a:srgbClr val="0C84C0"/>
    <a:srgbClr val="5F5F5F"/>
    <a:srgbClr val="91D3F5"/>
    <a:srgbClr val="68C6F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6939" autoAdjust="0"/>
  </p:normalViewPr>
  <p:slideViewPr>
    <p:cSldViewPr>
      <p:cViewPr varScale="1">
        <p:scale>
          <a:sx n="98" d="100"/>
          <a:sy n="98" d="100"/>
        </p:scale>
        <p:origin x="300" y="72"/>
      </p:cViewPr>
      <p:guideLst>
        <p:guide orient="horz" pos="2160"/>
        <p:guide pos="3840"/>
        <p:guide pos="6979"/>
        <p:guide orient="horz" pos="358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9" d="100"/>
          <a:sy n="99" d="100"/>
        </p:scale>
        <p:origin x="-32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C7CFC-0BF6-488F-96F1-EA0401DA3C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E54A4DC6-E7BB-4397-8FF8-927591A57CE7}">
      <dgm:prSet/>
      <dgm:spPr>
        <a:ln>
          <a:noFill/>
        </a:ln>
      </dgm:spPr>
      <dgm:t>
        <a:bodyPr/>
        <a:lstStyle/>
        <a:p>
          <a:pPr rtl="0"/>
          <a:endParaRPr lang="de-DE" dirty="0"/>
        </a:p>
      </dgm:t>
    </dgm:pt>
    <dgm:pt modelId="{E5A629F4-058E-4823-BF4E-29DBCA7052F8}" type="parTrans" cxnId="{AED53D89-3BC2-487E-83A7-7EE5B9D261A7}">
      <dgm:prSet/>
      <dgm:spPr/>
      <dgm:t>
        <a:bodyPr/>
        <a:lstStyle/>
        <a:p>
          <a:endParaRPr lang="de-DE"/>
        </a:p>
      </dgm:t>
    </dgm:pt>
    <dgm:pt modelId="{0E78F99C-26DF-40B6-8648-54A2FA3D7623}" type="sibTrans" cxnId="{AED53D89-3BC2-487E-83A7-7EE5B9D261A7}">
      <dgm:prSet/>
      <dgm:spPr/>
      <dgm:t>
        <a:bodyPr/>
        <a:lstStyle/>
        <a:p>
          <a:endParaRPr lang="de-DE"/>
        </a:p>
      </dgm:t>
    </dgm:pt>
    <dgm:pt modelId="{ED947DB3-8B21-4677-9016-D71A8461AB7E}">
      <dgm:prSet/>
      <dgm:spPr>
        <a:ln>
          <a:noFill/>
        </a:ln>
      </dgm:spPr>
      <dgm:t>
        <a:bodyPr/>
        <a:lstStyle/>
        <a:p>
          <a:pPr rtl="0"/>
          <a:endParaRPr lang="de-DE" dirty="0"/>
        </a:p>
      </dgm:t>
    </dgm:pt>
    <dgm:pt modelId="{40CF4B53-9E19-4754-84BC-675E0AB41B27}" type="parTrans" cxnId="{D1ED3189-0BA4-405E-8CE6-DC5A1C992A05}">
      <dgm:prSet/>
      <dgm:spPr/>
      <dgm:t>
        <a:bodyPr/>
        <a:lstStyle/>
        <a:p>
          <a:endParaRPr lang="de-DE"/>
        </a:p>
      </dgm:t>
    </dgm:pt>
    <dgm:pt modelId="{47206580-896B-4526-BDDD-D98CE5803D70}" type="sibTrans" cxnId="{D1ED3189-0BA4-405E-8CE6-DC5A1C992A05}">
      <dgm:prSet/>
      <dgm:spPr/>
      <dgm:t>
        <a:bodyPr/>
        <a:lstStyle/>
        <a:p>
          <a:endParaRPr lang="de-DE"/>
        </a:p>
      </dgm:t>
    </dgm:pt>
    <dgm:pt modelId="{6293B216-C5DD-4F39-BA58-089BC8656355}">
      <dgm:prSet/>
      <dgm:spPr>
        <a:ln>
          <a:noFill/>
        </a:ln>
      </dgm:spPr>
      <dgm:t>
        <a:bodyPr/>
        <a:lstStyle/>
        <a:p>
          <a:pPr rtl="0"/>
          <a:endParaRPr lang="de-DE" dirty="0"/>
        </a:p>
      </dgm:t>
    </dgm:pt>
    <dgm:pt modelId="{DC93D3CF-43D7-49AE-B02B-E415195460A9}" type="parTrans" cxnId="{B2147A0A-D434-4094-8E67-D11FCDFE5773}">
      <dgm:prSet/>
      <dgm:spPr/>
      <dgm:t>
        <a:bodyPr/>
        <a:lstStyle/>
        <a:p>
          <a:endParaRPr lang="de-DE"/>
        </a:p>
      </dgm:t>
    </dgm:pt>
    <dgm:pt modelId="{71F631E5-0680-43B5-B4C4-CE983689B395}" type="sibTrans" cxnId="{B2147A0A-D434-4094-8E67-D11FCDFE5773}">
      <dgm:prSet/>
      <dgm:spPr/>
      <dgm:t>
        <a:bodyPr/>
        <a:lstStyle/>
        <a:p>
          <a:endParaRPr lang="de-DE"/>
        </a:p>
      </dgm:t>
    </dgm:pt>
    <dgm:pt modelId="{BB4DF252-00CA-4A0B-B37B-75D2B966BE86}">
      <dgm:prSet/>
      <dgm:spPr>
        <a:ln>
          <a:noFill/>
        </a:ln>
      </dgm:spPr>
      <dgm:t>
        <a:bodyPr/>
        <a:lstStyle/>
        <a:p>
          <a:pPr rtl="0"/>
          <a:endParaRPr lang="de-DE" dirty="0"/>
        </a:p>
      </dgm:t>
    </dgm:pt>
    <dgm:pt modelId="{E687174B-A5A3-4DA9-8E6B-2E9381DC2C09}" type="parTrans" cxnId="{2652BCED-DE65-4D61-A733-539D7841B78E}">
      <dgm:prSet/>
      <dgm:spPr/>
      <dgm:t>
        <a:bodyPr/>
        <a:lstStyle/>
        <a:p>
          <a:endParaRPr lang="de-DE"/>
        </a:p>
      </dgm:t>
    </dgm:pt>
    <dgm:pt modelId="{81A7E5D8-5193-49DE-8F00-250AA5DA3CF7}" type="sibTrans" cxnId="{2652BCED-DE65-4D61-A733-539D7841B78E}">
      <dgm:prSet/>
      <dgm:spPr/>
      <dgm:t>
        <a:bodyPr/>
        <a:lstStyle/>
        <a:p>
          <a:endParaRPr lang="de-DE"/>
        </a:p>
      </dgm:t>
    </dgm:pt>
    <dgm:pt modelId="{85BC7442-2B5D-41E4-8807-92C42258A9AE}">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0D195638-3744-4646-A31B-20D7840C57C7}" type="parTrans" cxnId="{178B19C6-0F46-4B69-BBCA-84080AFC13AE}">
      <dgm:prSet/>
      <dgm:spPr/>
      <dgm:t>
        <a:bodyPr/>
        <a:lstStyle/>
        <a:p>
          <a:endParaRPr lang="de-DE"/>
        </a:p>
      </dgm:t>
    </dgm:pt>
    <dgm:pt modelId="{6CA209B3-4B2E-4D4E-808E-65F1AC0DE6ED}" type="sibTrans" cxnId="{178B19C6-0F46-4B69-BBCA-84080AFC13AE}">
      <dgm:prSet/>
      <dgm:spPr/>
      <dgm:t>
        <a:bodyPr/>
        <a:lstStyle/>
        <a:p>
          <a:endParaRPr lang="de-DE"/>
        </a:p>
      </dgm:t>
    </dgm:pt>
    <dgm:pt modelId="{D3495407-91BC-4F5A-8ECC-127E6DC09812}">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F846E1A7-5175-4DC9-AF13-6546B49298DB}" type="parTrans" cxnId="{F6A21CF6-AFD1-4C67-B3D9-03945FB3BE0D}">
      <dgm:prSet/>
      <dgm:spPr/>
      <dgm:t>
        <a:bodyPr/>
        <a:lstStyle/>
        <a:p>
          <a:endParaRPr lang="de-DE"/>
        </a:p>
      </dgm:t>
    </dgm:pt>
    <dgm:pt modelId="{C628ADFB-DF2E-4756-9D21-346ECC5895CD}" type="sibTrans" cxnId="{F6A21CF6-AFD1-4C67-B3D9-03945FB3BE0D}">
      <dgm:prSet/>
      <dgm:spPr/>
      <dgm:t>
        <a:bodyPr/>
        <a:lstStyle/>
        <a:p>
          <a:endParaRPr lang="de-DE"/>
        </a:p>
      </dgm:t>
    </dgm:pt>
    <dgm:pt modelId="{77EB86DC-8F74-4BAC-96DE-9900FF87A4B0}">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E0488476-5075-4401-8F89-1109AB031AD0}" type="parTrans" cxnId="{94DFFDD9-E732-47F1-B29B-CA89ABCFB2B9}">
      <dgm:prSet/>
      <dgm:spPr/>
      <dgm:t>
        <a:bodyPr/>
        <a:lstStyle/>
        <a:p>
          <a:endParaRPr lang="de-DE"/>
        </a:p>
      </dgm:t>
    </dgm:pt>
    <dgm:pt modelId="{831C59CC-61EE-4DDE-A2F7-8D7D74E77309}" type="sibTrans" cxnId="{94DFFDD9-E732-47F1-B29B-CA89ABCFB2B9}">
      <dgm:prSet/>
      <dgm:spPr/>
      <dgm:t>
        <a:bodyPr/>
        <a:lstStyle/>
        <a:p>
          <a:endParaRPr lang="de-DE"/>
        </a:p>
      </dgm:t>
    </dgm:pt>
    <dgm:pt modelId="{C83DF347-D645-4398-AA96-9BEEF57C670B}">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B08D40A4-8DF5-422C-B498-891AB21219E8}" type="parTrans" cxnId="{3EA9ABE3-9EC3-405F-9908-BF7C7FE45462}">
      <dgm:prSet/>
      <dgm:spPr/>
      <dgm:t>
        <a:bodyPr/>
        <a:lstStyle/>
        <a:p>
          <a:endParaRPr lang="de-DE"/>
        </a:p>
      </dgm:t>
    </dgm:pt>
    <dgm:pt modelId="{5F820957-D89E-46F1-A9F9-A5B5E96441CC}" type="sibTrans" cxnId="{3EA9ABE3-9EC3-405F-9908-BF7C7FE45462}">
      <dgm:prSet/>
      <dgm:spPr/>
      <dgm:t>
        <a:bodyPr/>
        <a:lstStyle/>
        <a:p>
          <a:endParaRPr lang="de-DE"/>
        </a:p>
      </dgm:t>
    </dgm:pt>
    <dgm:pt modelId="{E7C6844E-FC2F-4045-8AB2-160D3C07A1E8}" type="pres">
      <dgm:prSet presAssocID="{D9BC7CFC-0BF6-488F-96F1-EA0401DA3CF1}" presName="linearFlow" presStyleCnt="0">
        <dgm:presLayoutVars>
          <dgm:dir/>
          <dgm:animLvl val="lvl"/>
          <dgm:resizeHandles val="exact"/>
        </dgm:presLayoutVars>
      </dgm:prSet>
      <dgm:spPr/>
    </dgm:pt>
    <dgm:pt modelId="{3ECB77C9-3D9C-4547-9236-FD3B999A4B89}" type="pres">
      <dgm:prSet presAssocID="{E54A4DC6-E7BB-4397-8FF8-927591A57CE7}" presName="composite" presStyleCnt="0"/>
      <dgm:spPr/>
    </dgm:pt>
    <dgm:pt modelId="{C506312F-A44B-42FC-AE65-4A78627D9710}" type="pres">
      <dgm:prSet presAssocID="{E54A4DC6-E7BB-4397-8FF8-927591A57CE7}" presName="parentText" presStyleLbl="alignNode1" presStyleIdx="0" presStyleCnt="4">
        <dgm:presLayoutVars>
          <dgm:chMax val="1"/>
          <dgm:bulletEnabled val="1"/>
        </dgm:presLayoutVars>
      </dgm:prSet>
      <dgm:spPr/>
    </dgm:pt>
    <dgm:pt modelId="{A2E0E6D5-0388-4CC6-A1F8-F656AB8881CF}" type="pres">
      <dgm:prSet presAssocID="{E54A4DC6-E7BB-4397-8FF8-927591A57CE7}" presName="descendantText" presStyleLbl="alignAcc1" presStyleIdx="0" presStyleCnt="4">
        <dgm:presLayoutVars>
          <dgm:bulletEnabled val="1"/>
        </dgm:presLayoutVars>
      </dgm:prSet>
      <dgm:spPr/>
    </dgm:pt>
    <dgm:pt modelId="{F4FBFA3E-BA79-4DEA-9828-9BA39C739307}" type="pres">
      <dgm:prSet presAssocID="{0E78F99C-26DF-40B6-8648-54A2FA3D7623}" presName="sp" presStyleCnt="0"/>
      <dgm:spPr/>
    </dgm:pt>
    <dgm:pt modelId="{D01D5A98-9176-439F-90C8-9695EF0637B5}" type="pres">
      <dgm:prSet presAssocID="{ED947DB3-8B21-4677-9016-D71A8461AB7E}" presName="composite" presStyleCnt="0"/>
      <dgm:spPr/>
    </dgm:pt>
    <dgm:pt modelId="{0139E268-1B25-4BB8-9421-9A1B976C4B78}" type="pres">
      <dgm:prSet presAssocID="{ED947DB3-8B21-4677-9016-D71A8461AB7E}" presName="parentText" presStyleLbl="alignNode1" presStyleIdx="1" presStyleCnt="4">
        <dgm:presLayoutVars>
          <dgm:chMax val="1"/>
          <dgm:bulletEnabled val="1"/>
        </dgm:presLayoutVars>
      </dgm:prSet>
      <dgm:spPr/>
    </dgm:pt>
    <dgm:pt modelId="{D671DC5F-2457-4BD6-90CE-DDC21058AD93}" type="pres">
      <dgm:prSet presAssocID="{ED947DB3-8B21-4677-9016-D71A8461AB7E}" presName="descendantText" presStyleLbl="alignAcc1" presStyleIdx="1" presStyleCnt="4">
        <dgm:presLayoutVars>
          <dgm:bulletEnabled val="1"/>
        </dgm:presLayoutVars>
      </dgm:prSet>
      <dgm:spPr/>
    </dgm:pt>
    <dgm:pt modelId="{D08F73BB-7101-4AA3-AF70-E371F100A47F}" type="pres">
      <dgm:prSet presAssocID="{47206580-896B-4526-BDDD-D98CE5803D70}" presName="sp" presStyleCnt="0"/>
      <dgm:spPr/>
    </dgm:pt>
    <dgm:pt modelId="{739C16FD-91F0-4A3D-A90F-E79B23F0F452}" type="pres">
      <dgm:prSet presAssocID="{6293B216-C5DD-4F39-BA58-089BC8656355}" presName="composite" presStyleCnt="0"/>
      <dgm:spPr/>
    </dgm:pt>
    <dgm:pt modelId="{329C42A5-0EE5-4546-AB47-DA5B9B6913E2}" type="pres">
      <dgm:prSet presAssocID="{6293B216-C5DD-4F39-BA58-089BC8656355}" presName="parentText" presStyleLbl="alignNode1" presStyleIdx="2" presStyleCnt="4">
        <dgm:presLayoutVars>
          <dgm:chMax val="1"/>
          <dgm:bulletEnabled val="1"/>
        </dgm:presLayoutVars>
      </dgm:prSet>
      <dgm:spPr/>
    </dgm:pt>
    <dgm:pt modelId="{EE62E2CC-276F-472C-A675-9504BFD25808}" type="pres">
      <dgm:prSet presAssocID="{6293B216-C5DD-4F39-BA58-089BC8656355}" presName="descendantText" presStyleLbl="alignAcc1" presStyleIdx="2" presStyleCnt="4">
        <dgm:presLayoutVars>
          <dgm:bulletEnabled val="1"/>
        </dgm:presLayoutVars>
      </dgm:prSet>
      <dgm:spPr/>
    </dgm:pt>
    <dgm:pt modelId="{F860CECD-06E5-4FCC-89B9-236C32027EB7}" type="pres">
      <dgm:prSet presAssocID="{71F631E5-0680-43B5-B4C4-CE983689B395}" presName="sp" presStyleCnt="0"/>
      <dgm:spPr/>
    </dgm:pt>
    <dgm:pt modelId="{5EE2A30A-6A19-4FFC-BB6C-D3518D3910D0}" type="pres">
      <dgm:prSet presAssocID="{BB4DF252-00CA-4A0B-B37B-75D2B966BE86}" presName="composite" presStyleCnt="0"/>
      <dgm:spPr/>
    </dgm:pt>
    <dgm:pt modelId="{0BA2BC19-6FD9-48D8-955B-B14EA01D23C0}" type="pres">
      <dgm:prSet presAssocID="{BB4DF252-00CA-4A0B-B37B-75D2B966BE86}" presName="parentText" presStyleLbl="alignNode1" presStyleIdx="3" presStyleCnt="4">
        <dgm:presLayoutVars>
          <dgm:chMax val="1"/>
          <dgm:bulletEnabled val="1"/>
        </dgm:presLayoutVars>
      </dgm:prSet>
      <dgm:spPr/>
    </dgm:pt>
    <dgm:pt modelId="{12F56F30-A7B7-4586-B752-89BBC3E5A66C}" type="pres">
      <dgm:prSet presAssocID="{BB4DF252-00CA-4A0B-B37B-75D2B966BE86}" presName="descendantText" presStyleLbl="alignAcc1" presStyleIdx="3" presStyleCnt="4">
        <dgm:presLayoutVars>
          <dgm:bulletEnabled val="1"/>
        </dgm:presLayoutVars>
      </dgm:prSet>
      <dgm:spPr/>
    </dgm:pt>
  </dgm:ptLst>
  <dgm:cxnLst>
    <dgm:cxn modelId="{B2147A0A-D434-4094-8E67-D11FCDFE5773}" srcId="{D9BC7CFC-0BF6-488F-96F1-EA0401DA3CF1}" destId="{6293B216-C5DD-4F39-BA58-089BC8656355}" srcOrd="2" destOrd="0" parTransId="{DC93D3CF-43D7-49AE-B02B-E415195460A9}" sibTransId="{71F631E5-0680-43B5-B4C4-CE983689B395}"/>
    <dgm:cxn modelId="{F05F8612-9340-4E92-BD08-26BD4AB6850B}" type="presOf" srcId="{85BC7442-2B5D-41E4-8807-92C42258A9AE}" destId="{A2E0E6D5-0388-4CC6-A1F8-F656AB8881CF}" srcOrd="0" destOrd="0" presId="urn:microsoft.com/office/officeart/2005/8/layout/chevron2"/>
    <dgm:cxn modelId="{88B8A421-6416-457E-A290-6B4B2EC111DF}" type="presOf" srcId="{D9BC7CFC-0BF6-488F-96F1-EA0401DA3CF1}" destId="{E7C6844E-FC2F-4045-8AB2-160D3C07A1E8}" srcOrd="0" destOrd="0" presId="urn:microsoft.com/office/officeart/2005/8/layout/chevron2"/>
    <dgm:cxn modelId="{30BE4E29-7430-4474-818C-6A88EBF87DDA}" type="presOf" srcId="{ED947DB3-8B21-4677-9016-D71A8461AB7E}" destId="{0139E268-1B25-4BB8-9421-9A1B976C4B78}" srcOrd="0" destOrd="0" presId="urn:microsoft.com/office/officeart/2005/8/layout/chevron2"/>
    <dgm:cxn modelId="{AF35415C-E82D-41FF-9280-08AFC840C05E}" type="presOf" srcId="{6293B216-C5DD-4F39-BA58-089BC8656355}" destId="{329C42A5-0EE5-4546-AB47-DA5B9B6913E2}" srcOrd="0" destOrd="0" presId="urn:microsoft.com/office/officeart/2005/8/layout/chevron2"/>
    <dgm:cxn modelId="{66829A57-60F2-460E-82AE-78EF1752DE88}" type="presOf" srcId="{D3495407-91BC-4F5A-8ECC-127E6DC09812}" destId="{D671DC5F-2457-4BD6-90CE-DDC21058AD93}" srcOrd="0" destOrd="0" presId="urn:microsoft.com/office/officeart/2005/8/layout/chevron2"/>
    <dgm:cxn modelId="{D1ED3189-0BA4-405E-8CE6-DC5A1C992A05}" srcId="{D9BC7CFC-0BF6-488F-96F1-EA0401DA3CF1}" destId="{ED947DB3-8B21-4677-9016-D71A8461AB7E}" srcOrd="1" destOrd="0" parTransId="{40CF4B53-9E19-4754-84BC-675E0AB41B27}" sibTransId="{47206580-896B-4526-BDDD-D98CE5803D70}"/>
    <dgm:cxn modelId="{AED53D89-3BC2-487E-83A7-7EE5B9D261A7}" srcId="{D9BC7CFC-0BF6-488F-96F1-EA0401DA3CF1}" destId="{E54A4DC6-E7BB-4397-8FF8-927591A57CE7}" srcOrd="0" destOrd="0" parTransId="{E5A629F4-058E-4823-BF4E-29DBCA7052F8}" sibTransId="{0E78F99C-26DF-40B6-8648-54A2FA3D7623}"/>
    <dgm:cxn modelId="{07AECD8B-C591-4DFA-A5C5-FA771DB8FAAE}" type="presOf" srcId="{E54A4DC6-E7BB-4397-8FF8-927591A57CE7}" destId="{C506312F-A44B-42FC-AE65-4A78627D9710}" srcOrd="0" destOrd="0" presId="urn:microsoft.com/office/officeart/2005/8/layout/chevron2"/>
    <dgm:cxn modelId="{7A79A699-564E-4336-B656-DF0D875DCAFF}" type="presOf" srcId="{BB4DF252-00CA-4A0B-B37B-75D2B966BE86}" destId="{0BA2BC19-6FD9-48D8-955B-B14EA01D23C0}" srcOrd="0" destOrd="0" presId="urn:microsoft.com/office/officeart/2005/8/layout/chevron2"/>
    <dgm:cxn modelId="{01BCECA7-DC42-4CEE-8DC1-E49EAE490A13}" type="presOf" srcId="{C83DF347-D645-4398-AA96-9BEEF57C670B}" destId="{12F56F30-A7B7-4586-B752-89BBC3E5A66C}" srcOrd="0" destOrd="0" presId="urn:microsoft.com/office/officeart/2005/8/layout/chevron2"/>
    <dgm:cxn modelId="{C044E6AF-4B93-4430-8CE6-D4874238128A}" type="presOf" srcId="{77EB86DC-8F74-4BAC-96DE-9900FF87A4B0}" destId="{EE62E2CC-276F-472C-A675-9504BFD25808}" srcOrd="0" destOrd="0" presId="urn:microsoft.com/office/officeart/2005/8/layout/chevron2"/>
    <dgm:cxn modelId="{178B19C6-0F46-4B69-BBCA-84080AFC13AE}" srcId="{E54A4DC6-E7BB-4397-8FF8-927591A57CE7}" destId="{85BC7442-2B5D-41E4-8807-92C42258A9AE}" srcOrd="0" destOrd="0" parTransId="{0D195638-3744-4646-A31B-20D7840C57C7}" sibTransId="{6CA209B3-4B2E-4D4E-808E-65F1AC0DE6ED}"/>
    <dgm:cxn modelId="{94DFFDD9-E732-47F1-B29B-CA89ABCFB2B9}" srcId="{6293B216-C5DD-4F39-BA58-089BC8656355}" destId="{77EB86DC-8F74-4BAC-96DE-9900FF87A4B0}" srcOrd="0" destOrd="0" parTransId="{E0488476-5075-4401-8F89-1109AB031AD0}" sibTransId="{831C59CC-61EE-4DDE-A2F7-8D7D74E77309}"/>
    <dgm:cxn modelId="{3EA9ABE3-9EC3-405F-9908-BF7C7FE45462}" srcId="{BB4DF252-00CA-4A0B-B37B-75D2B966BE86}" destId="{C83DF347-D645-4398-AA96-9BEEF57C670B}" srcOrd="0" destOrd="0" parTransId="{B08D40A4-8DF5-422C-B498-891AB21219E8}" sibTransId="{5F820957-D89E-46F1-A9F9-A5B5E96441CC}"/>
    <dgm:cxn modelId="{2652BCED-DE65-4D61-A733-539D7841B78E}" srcId="{D9BC7CFC-0BF6-488F-96F1-EA0401DA3CF1}" destId="{BB4DF252-00CA-4A0B-B37B-75D2B966BE86}" srcOrd="3" destOrd="0" parTransId="{E687174B-A5A3-4DA9-8E6B-2E9381DC2C09}" sibTransId="{81A7E5D8-5193-49DE-8F00-250AA5DA3CF7}"/>
    <dgm:cxn modelId="{F6A21CF6-AFD1-4C67-B3D9-03945FB3BE0D}" srcId="{ED947DB3-8B21-4677-9016-D71A8461AB7E}" destId="{D3495407-91BC-4F5A-8ECC-127E6DC09812}" srcOrd="0" destOrd="0" parTransId="{F846E1A7-5175-4DC9-AF13-6546B49298DB}" sibTransId="{C628ADFB-DF2E-4756-9D21-346ECC5895CD}"/>
    <dgm:cxn modelId="{8DE3D02B-CC04-442F-B380-ECAD3FDDB962}" type="presParOf" srcId="{E7C6844E-FC2F-4045-8AB2-160D3C07A1E8}" destId="{3ECB77C9-3D9C-4547-9236-FD3B999A4B89}" srcOrd="0" destOrd="0" presId="urn:microsoft.com/office/officeart/2005/8/layout/chevron2"/>
    <dgm:cxn modelId="{252C4132-6796-4827-92DD-0E79651540DF}" type="presParOf" srcId="{3ECB77C9-3D9C-4547-9236-FD3B999A4B89}" destId="{C506312F-A44B-42FC-AE65-4A78627D9710}" srcOrd="0" destOrd="0" presId="urn:microsoft.com/office/officeart/2005/8/layout/chevron2"/>
    <dgm:cxn modelId="{7789BC9E-C77D-4F2A-BFD1-14F5BA5E2E16}" type="presParOf" srcId="{3ECB77C9-3D9C-4547-9236-FD3B999A4B89}" destId="{A2E0E6D5-0388-4CC6-A1F8-F656AB8881CF}" srcOrd="1" destOrd="0" presId="urn:microsoft.com/office/officeart/2005/8/layout/chevron2"/>
    <dgm:cxn modelId="{318F99A3-DF78-466E-8DE3-113E82CB10A3}" type="presParOf" srcId="{E7C6844E-FC2F-4045-8AB2-160D3C07A1E8}" destId="{F4FBFA3E-BA79-4DEA-9828-9BA39C739307}" srcOrd="1" destOrd="0" presId="urn:microsoft.com/office/officeart/2005/8/layout/chevron2"/>
    <dgm:cxn modelId="{1793F920-D879-413C-8A1F-3B5404B58401}" type="presParOf" srcId="{E7C6844E-FC2F-4045-8AB2-160D3C07A1E8}" destId="{D01D5A98-9176-439F-90C8-9695EF0637B5}" srcOrd="2" destOrd="0" presId="urn:microsoft.com/office/officeart/2005/8/layout/chevron2"/>
    <dgm:cxn modelId="{5CA55CEC-9F59-423D-BA44-076C1422613F}" type="presParOf" srcId="{D01D5A98-9176-439F-90C8-9695EF0637B5}" destId="{0139E268-1B25-4BB8-9421-9A1B976C4B78}" srcOrd="0" destOrd="0" presId="urn:microsoft.com/office/officeart/2005/8/layout/chevron2"/>
    <dgm:cxn modelId="{281A41A3-616A-421A-AF21-E25F64785A1E}" type="presParOf" srcId="{D01D5A98-9176-439F-90C8-9695EF0637B5}" destId="{D671DC5F-2457-4BD6-90CE-DDC21058AD93}" srcOrd="1" destOrd="0" presId="urn:microsoft.com/office/officeart/2005/8/layout/chevron2"/>
    <dgm:cxn modelId="{DCEC2B9F-36F3-4B51-ADA4-0A093748D9E3}" type="presParOf" srcId="{E7C6844E-FC2F-4045-8AB2-160D3C07A1E8}" destId="{D08F73BB-7101-4AA3-AF70-E371F100A47F}" srcOrd="3" destOrd="0" presId="urn:microsoft.com/office/officeart/2005/8/layout/chevron2"/>
    <dgm:cxn modelId="{A62C497D-2B51-42A5-8E66-ED0760EA924D}" type="presParOf" srcId="{E7C6844E-FC2F-4045-8AB2-160D3C07A1E8}" destId="{739C16FD-91F0-4A3D-A90F-E79B23F0F452}" srcOrd="4" destOrd="0" presId="urn:microsoft.com/office/officeart/2005/8/layout/chevron2"/>
    <dgm:cxn modelId="{097BE01A-411E-47C2-9E53-A220F2359289}" type="presParOf" srcId="{739C16FD-91F0-4A3D-A90F-E79B23F0F452}" destId="{329C42A5-0EE5-4546-AB47-DA5B9B6913E2}" srcOrd="0" destOrd="0" presId="urn:microsoft.com/office/officeart/2005/8/layout/chevron2"/>
    <dgm:cxn modelId="{3B53D5BE-D8D1-4A5C-A9E5-68351590A82E}" type="presParOf" srcId="{739C16FD-91F0-4A3D-A90F-E79B23F0F452}" destId="{EE62E2CC-276F-472C-A675-9504BFD25808}" srcOrd="1" destOrd="0" presId="urn:microsoft.com/office/officeart/2005/8/layout/chevron2"/>
    <dgm:cxn modelId="{E89B1E84-A54C-4531-85CF-DA4BF98F4DB7}" type="presParOf" srcId="{E7C6844E-FC2F-4045-8AB2-160D3C07A1E8}" destId="{F860CECD-06E5-4FCC-89B9-236C32027EB7}" srcOrd="5" destOrd="0" presId="urn:microsoft.com/office/officeart/2005/8/layout/chevron2"/>
    <dgm:cxn modelId="{01C02E0E-7E98-4374-8F49-78777E19BC60}" type="presParOf" srcId="{E7C6844E-FC2F-4045-8AB2-160D3C07A1E8}" destId="{5EE2A30A-6A19-4FFC-BB6C-D3518D3910D0}" srcOrd="6" destOrd="0" presId="urn:microsoft.com/office/officeart/2005/8/layout/chevron2"/>
    <dgm:cxn modelId="{4A7F9156-EC01-4077-A3F5-43AB9E5D51F6}" type="presParOf" srcId="{5EE2A30A-6A19-4FFC-BB6C-D3518D3910D0}" destId="{0BA2BC19-6FD9-48D8-955B-B14EA01D23C0}" srcOrd="0" destOrd="0" presId="urn:microsoft.com/office/officeart/2005/8/layout/chevron2"/>
    <dgm:cxn modelId="{06E8CE96-70D1-48B3-BA55-5C46D27A4CB1}" type="presParOf" srcId="{5EE2A30A-6A19-4FFC-BB6C-D3518D3910D0}" destId="{12F56F30-A7B7-4586-B752-89BBC3E5A66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6312F-A44B-42FC-AE65-4A78627D9710}">
      <dsp:nvSpPr>
        <dsp:cNvPr id="0" name=""/>
        <dsp:cNvSpPr/>
      </dsp:nvSpPr>
      <dsp:spPr>
        <a:xfrm rot="5400000">
          <a:off x="-105045" y="105798"/>
          <a:ext cx="700303" cy="490212"/>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endParaRPr lang="de-DE" sz="1000" kern="1200" dirty="0"/>
        </a:p>
      </dsp:txBody>
      <dsp:txXfrm rot="-5400000">
        <a:off x="1" y="245858"/>
        <a:ext cx="490212" cy="210091"/>
      </dsp:txXfrm>
    </dsp:sp>
    <dsp:sp modelId="{A2E0E6D5-0388-4CC6-A1F8-F656AB8881CF}">
      <dsp:nvSpPr>
        <dsp:cNvPr id="0" name=""/>
        <dsp:cNvSpPr/>
      </dsp:nvSpPr>
      <dsp:spPr>
        <a:xfrm rot="5400000">
          <a:off x="4241977" y="-3751012"/>
          <a:ext cx="455197" cy="7958726"/>
        </a:xfrm>
        <a:prstGeom prst="round2SameRect">
          <a:avLst/>
        </a:prstGeom>
        <a:solidFill>
          <a:schemeClr val="lt1">
            <a:alpha val="90000"/>
            <a:hueOff val="0"/>
            <a:satOff val="0"/>
            <a:lumOff val="0"/>
            <a:alphaOff val="0"/>
          </a:schemeClr>
        </a:solidFill>
        <a:ln w="952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90213" y="22973"/>
        <a:ext cx="7936505" cy="410755"/>
      </dsp:txXfrm>
    </dsp:sp>
    <dsp:sp modelId="{0139E268-1B25-4BB8-9421-9A1B976C4B78}">
      <dsp:nvSpPr>
        <dsp:cNvPr id="0" name=""/>
        <dsp:cNvSpPr/>
      </dsp:nvSpPr>
      <dsp:spPr>
        <a:xfrm rot="5400000">
          <a:off x="-105045" y="644194"/>
          <a:ext cx="700303" cy="490212"/>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endParaRPr lang="de-DE" sz="1000" kern="1200" dirty="0"/>
        </a:p>
      </dsp:txBody>
      <dsp:txXfrm rot="-5400000">
        <a:off x="1" y="784254"/>
        <a:ext cx="490212" cy="210091"/>
      </dsp:txXfrm>
    </dsp:sp>
    <dsp:sp modelId="{D671DC5F-2457-4BD6-90CE-DDC21058AD93}">
      <dsp:nvSpPr>
        <dsp:cNvPr id="0" name=""/>
        <dsp:cNvSpPr/>
      </dsp:nvSpPr>
      <dsp:spPr>
        <a:xfrm rot="5400000">
          <a:off x="4241977" y="-3212615"/>
          <a:ext cx="455197" cy="7958726"/>
        </a:xfrm>
        <a:prstGeom prst="round2SameRect">
          <a:avLst/>
        </a:prstGeom>
        <a:solidFill>
          <a:schemeClr val="lt1">
            <a:alpha val="90000"/>
            <a:hueOff val="0"/>
            <a:satOff val="0"/>
            <a:lumOff val="0"/>
            <a:alphaOff val="0"/>
          </a:schemeClr>
        </a:solidFill>
        <a:ln w="952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90213" y="561370"/>
        <a:ext cx="7936505" cy="410755"/>
      </dsp:txXfrm>
    </dsp:sp>
    <dsp:sp modelId="{329C42A5-0EE5-4546-AB47-DA5B9B6913E2}">
      <dsp:nvSpPr>
        <dsp:cNvPr id="0" name=""/>
        <dsp:cNvSpPr/>
      </dsp:nvSpPr>
      <dsp:spPr>
        <a:xfrm rot="5400000">
          <a:off x="-105045" y="1182590"/>
          <a:ext cx="700303" cy="490212"/>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endParaRPr lang="de-DE" sz="1000" kern="1200" dirty="0"/>
        </a:p>
      </dsp:txBody>
      <dsp:txXfrm rot="-5400000">
        <a:off x="1" y="1322650"/>
        <a:ext cx="490212" cy="210091"/>
      </dsp:txXfrm>
    </dsp:sp>
    <dsp:sp modelId="{EE62E2CC-276F-472C-A675-9504BFD25808}">
      <dsp:nvSpPr>
        <dsp:cNvPr id="0" name=""/>
        <dsp:cNvSpPr/>
      </dsp:nvSpPr>
      <dsp:spPr>
        <a:xfrm rot="5400000">
          <a:off x="4241977" y="-2674219"/>
          <a:ext cx="455197" cy="7958726"/>
        </a:xfrm>
        <a:prstGeom prst="round2SameRect">
          <a:avLst/>
        </a:prstGeom>
        <a:solidFill>
          <a:schemeClr val="lt1">
            <a:alpha val="90000"/>
            <a:hueOff val="0"/>
            <a:satOff val="0"/>
            <a:lumOff val="0"/>
            <a:alphaOff val="0"/>
          </a:schemeClr>
        </a:solidFill>
        <a:ln w="952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90213" y="1099766"/>
        <a:ext cx="7936505" cy="410755"/>
      </dsp:txXfrm>
    </dsp:sp>
    <dsp:sp modelId="{0BA2BC19-6FD9-48D8-955B-B14EA01D23C0}">
      <dsp:nvSpPr>
        <dsp:cNvPr id="0" name=""/>
        <dsp:cNvSpPr/>
      </dsp:nvSpPr>
      <dsp:spPr>
        <a:xfrm rot="5400000">
          <a:off x="-105045" y="1720986"/>
          <a:ext cx="700303" cy="490212"/>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endParaRPr lang="de-DE" sz="1000" kern="1200" dirty="0"/>
        </a:p>
      </dsp:txBody>
      <dsp:txXfrm rot="-5400000">
        <a:off x="1" y="1861046"/>
        <a:ext cx="490212" cy="210091"/>
      </dsp:txXfrm>
    </dsp:sp>
    <dsp:sp modelId="{12F56F30-A7B7-4586-B752-89BBC3E5A66C}">
      <dsp:nvSpPr>
        <dsp:cNvPr id="0" name=""/>
        <dsp:cNvSpPr/>
      </dsp:nvSpPr>
      <dsp:spPr>
        <a:xfrm rot="5400000">
          <a:off x="4241977" y="-2135823"/>
          <a:ext cx="455197" cy="7958726"/>
        </a:xfrm>
        <a:prstGeom prst="round2SameRect">
          <a:avLst/>
        </a:prstGeom>
        <a:solidFill>
          <a:schemeClr val="lt1">
            <a:alpha val="90000"/>
            <a:hueOff val="0"/>
            <a:satOff val="0"/>
            <a:lumOff val="0"/>
            <a:alphaOff val="0"/>
          </a:schemeClr>
        </a:solidFill>
        <a:ln w="952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90213" y="1638162"/>
        <a:ext cx="7936505" cy="4107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de-DE"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de-DE" dirty="0"/>
          </a:p>
        </p:txBody>
      </p:sp>
      <p:sp>
        <p:nvSpPr>
          <p:cNvPr id="2458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de-DE"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D3000E32-EB00-4B5B-BCD6-6B4A0A068C9F}" type="slidenum">
              <a:rPr lang="de-DE"/>
              <a:pPr>
                <a:defRPr/>
              </a:pPr>
              <a:t>‹Nr.›</a:t>
            </a:fld>
            <a:endParaRPr lang="de-DE" dirty="0"/>
          </a:p>
        </p:txBody>
      </p:sp>
    </p:spTree>
    <p:extLst>
      <p:ext uri="{BB962C8B-B14F-4D97-AF65-F5344CB8AC3E}">
        <p14:creationId xmlns:p14="http://schemas.microsoft.com/office/powerpoint/2010/main" val="1145928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xfrm>
            <a:off x="381000" y="685800"/>
            <a:ext cx="6096000" cy="3429000"/>
          </a:xfrm>
          <a:ln/>
        </p:spPr>
      </p:sp>
      <p:sp>
        <p:nvSpPr>
          <p:cNvPr id="3" name="Notizenplatzhalter 2"/>
          <p:cNvSpPr>
            <a:spLocks noGrp="1"/>
          </p:cNvSpPr>
          <p:nvPr>
            <p:ph type="body" idx="1"/>
          </p:nvPr>
        </p:nvSpPr>
        <p:spPr/>
        <p:txBody>
          <a:bodyPr>
            <a:normAutofit/>
          </a:bodyPr>
          <a:lstStyle/>
          <a:p>
            <a:pPr>
              <a:defRPr/>
            </a:pPr>
            <a:r>
              <a:rPr lang="de-DE" baseline="0" dirty="0"/>
              <a:t>Herzlich willkommen!</a:t>
            </a:r>
            <a:endParaRPr lang="de-DE" dirty="0"/>
          </a:p>
        </p:txBody>
      </p:sp>
      <p:sp>
        <p:nvSpPr>
          <p:cNvPr id="4" name="Foliennummernplatzhalter 3"/>
          <p:cNvSpPr>
            <a:spLocks noGrp="1"/>
          </p:cNvSpPr>
          <p:nvPr>
            <p:ph type="sldNum" sz="quarter" idx="5"/>
          </p:nvPr>
        </p:nvSpPr>
        <p:spPr/>
        <p:txBody>
          <a:bodyPr/>
          <a:lstStyle/>
          <a:p>
            <a:pPr>
              <a:defRPr/>
            </a:pPr>
            <a:fld id="{3DD4DA96-05DE-4DBD-81A3-6B66A35041E7}" type="slidenum">
              <a:rPr lang="de-DE" smtClean="0"/>
              <a:pPr>
                <a:defRPr/>
              </a:pPr>
              <a:t>1</a:t>
            </a:fld>
            <a:endParaRPr lang="de-DE" dirty="0"/>
          </a:p>
        </p:txBody>
      </p:sp>
    </p:spTree>
    <p:extLst>
      <p:ext uri="{BB962C8B-B14F-4D97-AF65-F5344CB8AC3E}">
        <p14:creationId xmlns:p14="http://schemas.microsoft.com/office/powerpoint/2010/main" val="239106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Tagesordnungspunkt 3 von 4</a:t>
            </a:r>
          </a:p>
          <a:p>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10</a:t>
            </a:fld>
            <a:endParaRPr lang="de-DE" dirty="0"/>
          </a:p>
        </p:txBody>
      </p:sp>
    </p:spTree>
    <p:extLst>
      <p:ext uri="{BB962C8B-B14F-4D97-AF65-F5344CB8AC3E}">
        <p14:creationId xmlns:p14="http://schemas.microsoft.com/office/powerpoint/2010/main" val="27311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Erklären</a:t>
            </a:r>
            <a:r>
              <a:rPr lang="de-DE" baseline="0" dirty="0"/>
              <a:t> Sie den Teilnehmern, dass bereits ein einziger Container, dessen Ladung verrutscht oder gar den Container zerstört, ein ganzes Containerschiff in Seenot bringen kann.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Die oben genannten Grundregeln sind immer einzuhalten und stellen Grundprinzipien der Ladungssicherung dar.</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Besonders bei Flüssigkeiten sollte darauf geachtet werden, dass diese Waren senkrecht stehen, unbeschädigt sind und nicht aus der zweiten Stapellage herunterfallen können.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11</a:t>
            </a:fld>
            <a:endParaRPr lang="de-DE" dirty="0"/>
          </a:p>
        </p:txBody>
      </p:sp>
    </p:spTree>
    <p:extLst>
      <p:ext uri="{BB962C8B-B14F-4D97-AF65-F5344CB8AC3E}">
        <p14:creationId xmlns:p14="http://schemas.microsoft.com/office/powerpoint/2010/main" val="1164546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Ein derartiger IBC</a:t>
            </a:r>
            <a:r>
              <a:rPr lang="de-DE" baseline="0" dirty="0"/>
              <a:t> darf nicht in einen Container geladen werden. Die Gefahr des Kippens besteht dabei nicht nur beim Beladen, sondern auch beim Transport des Containers.</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Zudem ist nicht erkennbar, ob der Kunststoffbehälter an sich noch intakt ist. Möglicherweise ist auch hier das Material beschädigt worden.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TIPP: Prüfen Sie vor der Beladung, ob die Ladegüter intakt sind.</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12</a:t>
            </a:fld>
            <a:endParaRPr lang="de-DE" dirty="0"/>
          </a:p>
        </p:txBody>
      </p:sp>
    </p:spTree>
    <p:extLst>
      <p:ext uri="{BB962C8B-B14F-4D97-AF65-F5344CB8AC3E}">
        <p14:creationId xmlns:p14="http://schemas.microsoft.com/office/powerpoint/2010/main" val="294857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Hier wurde die Stapelfähigkeit</a:t>
            </a:r>
            <a:r>
              <a:rPr lang="de-DE" baseline="0" dirty="0"/>
              <a:t> nicht beachtet. Die untere Lage gab dem Druck nach und wurde zerdrückt. Dadurch kippte auch die obere Palette in die Ladelücke.</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Lösung: Ladelücke schließen. Zwischenlage aus Holz einsetzen, um den Druck der oberen Lage zu verteilen.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13</a:t>
            </a:fld>
            <a:endParaRPr lang="de-DE" dirty="0"/>
          </a:p>
        </p:txBody>
      </p:sp>
    </p:spTree>
    <p:extLst>
      <p:ext uri="{BB962C8B-B14F-4D97-AF65-F5344CB8AC3E}">
        <p14:creationId xmlns:p14="http://schemas.microsoft.com/office/powerpoint/2010/main" val="813401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zulässige Nutzlast (Payload) ist </a:t>
            </a:r>
            <a:r>
              <a:rPr lang="de-DE" baseline="0" dirty="0"/>
              <a:t>der Beschriftung </a:t>
            </a:r>
            <a:r>
              <a:rPr lang="de-DE" dirty="0"/>
              <a:t>außen am Container</a:t>
            </a:r>
            <a:r>
              <a:rPr lang="de-DE" baseline="0" dirty="0"/>
              <a:t> zu entnehmen.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Entweder wird der Container zur Ermittlung des Gesamtgewichts gewogen oder die einzelnen Ladegüter werden gewichtsmäßig durch zertifizierte Programme berechnet.</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Der Schwerpunkt der Ladung muss in unmittelbarer Nähe der Längsmittellinie des Containers sein. Ebenso dürfen sich nicht mehr als 60</a:t>
            </a:r>
            <a:r>
              <a:rPr lang="de-DE" b="1" baseline="0" dirty="0"/>
              <a:t> </a:t>
            </a:r>
            <a:r>
              <a:rPr lang="de-DE" baseline="0" dirty="0"/>
              <a:t>% des Ladungsgewichts in der vorderen oder hinteren Containerhälfte befinden. Der Container wäre sonst schwerer zu handhaben.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14</a:t>
            </a:fld>
            <a:endParaRPr lang="de-DE" dirty="0"/>
          </a:p>
        </p:txBody>
      </p:sp>
    </p:spTree>
    <p:extLst>
      <p:ext uri="{BB962C8B-B14F-4D97-AF65-F5344CB8AC3E}">
        <p14:creationId xmlns:p14="http://schemas.microsoft.com/office/powerpoint/2010/main" val="3928816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a:t>Stets ist ein sicherer Türabschluss durch geeignete Sicherungsmaßnahmen zu erzeugen. Dabei kommen alle möglichen Methoden, wie z.B. die</a:t>
            </a:r>
            <a:r>
              <a:rPr lang="de-DE" baseline="0" dirty="0"/>
              <a:t> </a:t>
            </a:r>
            <a:r>
              <a:rPr lang="de-DE" dirty="0"/>
              <a:t>Verwendung von Luftpolstern, Holzkonstruktionen oder Gurtsystemen, zum Einsatz.</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a:t>Gerade bei Teilladung</a:t>
            </a:r>
            <a:r>
              <a:rPr lang="de-DE" baseline="0" dirty="0"/>
              <a:t>en ist es wichtig, auch zur Hecktür eine ausreichende Ladungssicherung zu erzeugen.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baseline="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t>Liegt die Ladung an den Türen an, kann sie sich nicht bewegen. Wenn die Ladung mit dem Gewicht an den Türen anlehnt, besteht aber die Gefahr, dass sie beim Öffnen der Türen herausfällt. Daher ist eine zusätzliche Sicherung erforderlich.</a:t>
            </a:r>
            <a:endParaRPr lang="de-DE" dirty="0"/>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15</a:t>
            </a:fld>
            <a:endParaRPr lang="de-DE" dirty="0"/>
          </a:p>
        </p:txBody>
      </p:sp>
    </p:spTree>
    <p:extLst>
      <p:ext uri="{BB962C8B-B14F-4D97-AF65-F5344CB8AC3E}">
        <p14:creationId xmlns:p14="http://schemas.microsoft.com/office/powerpoint/2010/main" val="352935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Tagesordnungspunkt 4 von 4</a:t>
            </a:r>
          </a:p>
          <a:p>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16</a:t>
            </a:fld>
            <a:endParaRPr lang="de-DE" dirty="0"/>
          </a:p>
        </p:txBody>
      </p:sp>
    </p:spTree>
    <p:extLst>
      <p:ext uri="{BB962C8B-B14F-4D97-AF65-F5344CB8AC3E}">
        <p14:creationId xmlns:p14="http://schemas.microsoft.com/office/powerpoint/2010/main" val="3969356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Belastungen</a:t>
            </a:r>
            <a:r>
              <a:rPr lang="de-DE" baseline="0" dirty="0"/>
              <a:t>, die während des Transports auf die Ladung wirken, unterscheiden sich bei den einzelnen Verkehrsträgern zum Teil erheblich. Beim Straßentransport wird in Fahrtrichtung von 0,8 g ausgegangen, während z.B. beim Schienentransport durch Rangierstöße bis zu 4,0 g entstehen können. Daher muss geprüft werden, mit welchen Verkehrsträgern der zu beladene Container transportiert wird.</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Die drei genannten Möglichkeiten der Ladungssicherung stehen frei zur Wahl. Welche davon genutzt werden, ist dem Verlader überlassen und muss an die Gegebenheiten angepasst werden.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Meist wird formschlüssig verladen, indem die Ladelücken ausgefüllt werden oder die Ladung mithilfe von Stauhölzern blockiert wird.</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17</a:t>
            </a:fld>
            <a:endParaRPr lang="de-DE" dirty="0"/>
          </a:p>
        </p:txBody>
      </p:sp>
    </p:spTree>
    <p:extLst>
      <p:ext uri="{BB962C8B-B14F-4D97-AF65-F5344CB8AC3E}">
        <p14:creationId xmlns:p14="http://schemas.microsoft.com/office/powerpoint/2010/main" val="1676171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Es ist besonders wichtig,</a:t>
            </a:r>
            <a:r>
              <a:rPr lang="de-DE" baseline="0" dirty="0"/>
              <a:t> eine ausreichend stabile Ladeeinheit zu bilden. So kann dann mit Formschluss die Ladungssicherung vereinfacht werden.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Möglich ist es, die Ladung zu bändern, mit Folie maschinell zu umwickeln oder Schrumpffolie einzusetzen. Eine Kombination aus Bänderung und Folienwicklung ist weit verbreitet.</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18</a:t>
            </a:fld>
            <a:endParaRPr lang="de-DE" dirty="0"/>
          </a:p>
        </p:txBody>
      </p:sp>
    </p:spTree>
    <p:extLst>
      <p:ext uri="{BB962C8B-B14F-4D97-AF65-F5344CB8AC3E}">
        <p14:creationId xmlns:p14="http://schemas.microsoft.com/office/powerpoint/2010/main" val="2978841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Durch die Sicken</a:t>
            </a:r>
            <a:r>
              <a:rPr lang="de-DE" baseline="0" dirty="0"/>
              <a:t> an den Wänden und im Dach des Containers ist es möglich, ausreichend dimensionierte Holzbalken einzusetzen, um damit einen Formschluss zu erreichen.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Mit solchen Versteifungen kann besonders bei Teilladungen eine Trennwand gegen Verrutschen der Ladung schnell und einfach errichtet werden.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19</a:t>
            </a:fld>
            <a:endParaRPr lang="de-DE" dirty="0"/>
          </a:p>
        </p:txBody>
      </p:sp>
    </p:spTree>
    <p:extLst>
      <p:ext uri="{BB962C8B-B14F-4D97-AF65-F5344CB8AC3E}">
        <p14:creationId xmlns:p14="http://schemas.microsoft.com/office/powerpoint/2010/main" val="68699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Agenda</a:t>
            </a:r>
          </a:p>
          <a:p>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a:t>
            </a:fld>
            <a:endParaRPr lang="de-DE" dirty="0"/>
          </a:p>
        </p:txBody>
      </p:sp>
    </p:spTree>
    <p:extLst>
      <p:ext uri="{BB962C8B-B14F-4D97-AF65-F5344CB8AC3E}">
        <p14:creationId xmlns:p14="http://schemas.microsoft.com/office/powerpoint/2010/main" val="338723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Luftpolstersäcke</a:t>
            </a:r>
            <a:r>
              <a:rPr lang="de-DE" baseline="0" dirty="0"/>
              <a:t> sind in unterschiedlichen Größe erhältlich und lassen sich mit Druckluft z.B. aus einem Kompressor leicht befüllen.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Damit können die Ladelücken sauber und dicht ausgefüllt werden.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Dabei ist zu beachten, dass diese Luftpolstersäcke gegen scharfe Kanten mithilfe von Holzbrettern abgesichert werden müssen.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20</a:t>
            </a:fld>
            <a:endParaRPr lang="de-DE" dirty="0"/>
          </a:p>
        </p:txBody>
      </p:sp>
    </p:spTree>
    <p:extLst>
      <p:ext uri="{BB962C8B-B14F-4D97-AF65-F5344CB8AC3E}">
        <p14:creationId xmlns:p14="http://schemas.microsoft.com/office/powerpoint/2010/main" val="987010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Mittlerweile sind auf</a:t>
            </a:r>
            <a:r>
              <a:rPr lang="de-DE" baseline="0" dirty="0"/>
              <a:t> dem Markt viele </a:t>
            </a:r>
            <a:r>
              <a:rPr lang="de-DE" baseline="0" dirty="0" err="1"/>
              <a:t>Lashsysteme</a:t>
            </a:r>
            <a:r>
              <a:rPr lang="de-DE" baseline="0" dirty="0"/>
              <a:t> erhältlich, die sich immer mehr bei der Ladungssicherung im Container durchsetzen.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Sie sind einfach in der Handhabung und für nahezu alle Ladegüter geeignet. Es bedarf lediglich ein wenig Vorbereitung, bevor die Ladung in den Container eingefahren werden kann.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Diese </a:t>
            </a:r>
            <a:r>
              <a:rPr lang="de-DE" baseline="0" dirty="0" err="1"/>
              <a:t>Lashsysteme</a:t>
            </a:r>
            <a:r>
              <a:rPr lang="de-DE" baseline="0" dirty="0"/>
              <a:t> verwenden in der Regel Einweg-Zurrgurte, die aus einem </a:t>
            </a:r>
            <a:r>
              <a:rPr lang="de-DE" baseline="0" dirty="0" err="1"/>
              <a:t>Horizontallashing</a:t>
            </a:r>
            <a:r>
              <a:rPr lang="de-DE" baseline="0" dirty="0"/>
              <a:t> und senkrechten Hilfsgurten bestehen. So können die Gurte bis zu ihrer Bruchlast beansprucht werden.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21</a:t>
            </a:fld>
            <a:endParaRPr lang="de-DE" dirty="0"/>
          </a:p>
        </p:txBody>
      </p:sp>
    </p:spTree>
    <p:extLst>
      <p:ext uri="{BB962C8B-B14F-4D97-AF65-F5344CB8AC3E}">
        <p14:creationId xmlns:p14="http://schemas.microsoft.com/office/powerpoint/2010/main" val="1197786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Mittlerweile sind auf</a:t>
            </a:r>
            <a:r>
              <a:rPr lang="de-DE" baseline="0" dirty="0"/>
              <a:t> dem Markt viele </a:t>
            </a:r>
            <a:r>
              <a:rPr lang="de-DE" baseline="0" dirty="0" err="1"/>
              <a:t>Lashsysteme</a:t>
            </a:r>
            <a:r>
              <a:rPr lang="de-DE" baseline="0" dirty="0"/>
              <a:t> erhältlich, die sich immer mehr bei der Ladungssicherung im Container durchsetzen.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Sie sind einfach in der Handhabung und für nahezu alle Ladegüter geeignet. Es bedarf lediglich ein wenig Vorbereitung, bevor die Ladung in den Container eingefahren werden kann.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Diese </a:t>
            </a:r>
            <a:r>
              <a:rPr lang="de-DE" baseline="0" dirty="0" err="1"/>
              <a:t>Lashsysteme</a:t>
            </a:r>
            <a:r>
              <a:rPr lang="de-DE" baseline="0" dirty="0"/>
              <a:t> verwenden in der Regel Einweg-Zurrgurte, die aus einem </a:t>
            </a:r>
            <a:r>
              <a:rPr lang="de-DE" baseline="0" dirty="0" err="1"/>
              <a:t>Horizontallashing</a:t>
            </a:r>
            <a:r>
              <a:rPr lang="de-DE" baseline="0" dirty="0"/>
              <a:t> und senkrechten Hilfsgurten bestehen. So können die Gurte bis zu ihrer Bruchlast beansprucht werden.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22</a:t>
            </a:fld>
            <a:endParaRPr lang="de-DE" dirty="0"/>
          </a:p>
        </p:txBody>
      </p:sp>
    </p:spTree>
    <p:extLst>
      <p:ext uri="{BB962C8B-B14F-4D97-AF65-F5344CB8AC3E}">
        <p14:creationId xmlns:p14="http://schemas.microsoft.com/office/powerpoint/2010/main" val="127639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23</a:t>
            </a:fld>
            <a:endParaRPr lang="de-DE" dirty="0"/>
          </a:p>
        </p:txBody>
      </p:sp>
    </p:spTree>
    <p:extLst>
      <p:ext uri="{BB962C8B-B14F-4D97-AF65-F5344CB8AC3E}">
        <p14:creationId xmlns:p14="http://schemas.microsoft.com/office/powerpoint/2010/main" val="2042611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24</a:t>
            </a:fld>
            <a:endParaRPr lang="de-DE" dirty="0"/>
          </a:p>
        </p:txBody>
      </p:sp>
    </p:spTree>
    <p:extLst>
      <p:ext uri="{BB962C8B-B14F-4D97-AF65-F5344CB8AC3E}">
        <p14:creationId xmlns:p14="http://schemas.microsoft.com/office/powerpoint/2010/main" val="787459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25</a:t>
            </a:fld>
            <a:endParaRPr lang="de-DE" dirty="0"/>
          </a:p>
        </p:txBody>
      </p:sp>
    </p:spTree>
    <p:extLst>
      <p:ext uri="{BB962C8B-B14F-4D97-AF65-F5344CB8AC3E}">
        <p14:creationId xmlns:p14="http://schemas.microsoft.com/office/powerpoint/2010/main" val="3188313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26</a:t>
            </a:fld>
            <a:endParaRPr lang="de-DE" dirty="0"/>
          </a:p>
        </p:txBody>
      </p:sp>
    </p:spTree>
    <p:extLst>
      <p:ext uri="{BB962C8B-B14F-4D97-AF65-F5344CB8AC3E}">
        <p14:creationId xmlns:p14="http://schemas.microsoft.com/office/powerpoint/2010/main" val="4050916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27</a:t>
            </a:fld>
            <a:endParaRPr lang="de-DE" dirty="0"/>
          </a:p>
        </p:txBody>
      </p:sp>
    </p:spTree>
    <p:extLst>
      <p:ext uri="{BB962C8B-B14F-4D97-AF65-F5344CB8AC3E}">
        <p14:creationId xmlns:p14="http://schemas.microsoft.com/office/powerpoint/2010/main" val="135232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28</a:t>
            </a:fld>
            <a:endParaRPr lang="de-DE" dirty="0"/>
          </a:p>
        </p:txBody>
      </p:sp>
    </p:spTree>
    <p:extLst>
      <p:ext uri="{BB962C8B-B14F-4D97-AF65-F5344CB8AC3E}">
        <p14:creationId xmlns:p14="http://schemas.microsoft.com/office/powerpoint/2010/main" val="3841823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Seitenschlingen</a:t>
            </a:r>
            <a:r>
              <a:rPr lang="de-DE" baseline="0" dirty="0"/>
              <a:t> zählen zum Direktzurren und werden in der Regel mithilfe von Zurrgurten ausgeführt. </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Dabei muss geprüft werden, ob die Belastbarkeit mit den nötigen Sicherungskräften übereinstimmt. </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Für den Containertransport werden hierzu oft Einwegzurrmittel eingesetzt.</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29</a:t>
            </a:fld>
            <a:endParaRPr lang="de-DE" dirty="0"/>
          </a:p>
        </p:txBody>
      </p:sp>
    </p:spTree>
    <p:extLst>
      <p:ext uri="{BB962C8B-B14F-4D97-AF65-F5344CB8AC3E}">
        <p14:creationId xmlns:p14="http://schemas.microsoft.com/office/powerpoint/2010/main" val="113711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Tagesordnungspunkt 1 von 4</a:t>
            </a:r>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3</a:t>
            </a:fld>
            <a:endParaRPr lang="de-DE" dirty="0"/>
          </a:p>
        </p:txBody>
      </p:sp>
    </p:spTree>
    <p:extLst>
      <p:ext uri="{BB962C8B-B14F-4D97-AF65-F5344CB8AC3E}">
        <p14:creationId xmlns:p14="http://schemas.microsoft.com/office/powerpoint/2010/main" val="1050341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Einige Container haben </a:t>
            </a:r>
            <a:r>
              <a:rPr lang="de-DE" dirty="0" err="1"/>
              <a:t>Zurrösen</a:t>
            </a:r>
            <a:r>
              <a:rPr lang="de-DE" dirty="0"/>
              <a:t> in den Seitenwände angebracht.</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Andere Container</a:t>
            </a:r>
            <a:r>
              <a:rPr lang="de-DE" baseline="0" dirty="0"/>
              <a:t> besitzen Lochleisten in unterschiedlichen Höhen. Die dazugehörigen Sperrbalken können in der Höhe verschoben und in den Löchern arretiert werden. So werden Ladungen gegen ein Verrutschen oder Kippen blockiert.</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Zum Teil ist es auch möglich, diese Sperrbalken als Stapelhilfe zu benutzen und in die vorhandenen Lochleisten Zurrgurte einzuhaken.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30</a:t>
            </a:fld>
            <a:endParaRPr lang="de-DE" dirty="0"/>
          </a:p>
        </p:txBody>
      </p:sp>
    </p:spTree>
    <p:extLst>
      <p:ext uri="{BB962C8B-B14F-4D97-AF65-F5344CB8AC3E}">
        <p14:creationId xmlns:p14="http://schemas.microsoft.com/office/powerpoint/2010/main" val="848990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Fassen Sie die Inhalte der Schulung</a:t>
            </a:r>
            <a:r>
              <a:rPr lang="de-DE" baseline="0" dirty="0"/>
              <a:t> zusammen.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Heben Sie die Punkte hervor, die gerade in Ihrem Betrieb immer wieder Probleme bereiten.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31</a:t>
            </a:fld>
            <a:endParaRPr lang="de-DE" dirty="0"/>
          </a:p>
        </p:txBody>
      </p:sp>
    </p:spTree>
    <p:extLst>
      <p:ext uri="{BB962C8B-B14F-4D97-AF65-F5344CB8AC3E}">
        <p14:creationId xmlns:p14="http://schemas.microsoft.com/office/powerpoint/2010/main" val="1222648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Vielen Dank für Ihre Aufmerksamkeit!</a:t>
            </a:r>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32</a:t>
            </a:fld>
            <a:endParaRPr lang="de-DE" dirty="0"/>
          </a:p>
        </p:txBody>
      </p:sp>
    </p:spTree>
    <p:extLst>
      <p:ext uri="{BB962C8B-B14F-4D97-AF65-F5344CB8AC3E}">
        <p14:creationId xmlns:p14="http://schemas.microsoft.com/office/powerpoint/2010/main" val="4000572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ltLang="de-DE" baseline="0" dirty="0">
                <a:latin typeface="Arial" charset="0"/>
              </a:rPr>
              <a:t>Machen Sie den Teilnehmern deutlich, dass in diesem Kapitel nur die Seefrachtcontainer behandelt werden. </a:t>
            </a:r>
            <a:r>
              <a:rPr lang="de-DE" altLang="de-DE" dirty="0"/>
              <a:t>Es geht nicht um Absetzmulden für Schüttgüter, die im Allgemeinen auch als Container bezeichnet werden. </a:t>
            </a:r>
            <a:r>
              <a:rPr lang="de-DE" altLang="de-DE" baseline="0" dirty="0">
                <a:latin typeface="Arial" charset="0"/>
              </a:rPr>
              <a:t>Hier geht es um Stückgutcontainer.</a:t>
            </a:r>
          </a:p>
          <a:p>
            <a:pPr marL="171450" indent="-171450">
              <a:buFont typeface="Arial" panose="020B0604020202020204" pitchFamily="34" charset="0"/>
              <a:buChar char="•"/>
            </a:pPr>
            <a:endParaRPr lang="de-DE" altLang="de-DE" baseline="0" dirty="0">
              <a:latin typeface="Arial" charset="0"/>
            </a:endParaRPr>
          </a:p>
          <a:p>
            <a:pPr marL="171450" indent="-171450">
              <a:buFont typeface="Arial" panose="020B0604020202020204" pitchFamily="34" charset="0"/>
              <a:buChar char="•"/>
            </a:pPr>
            <a:r>
              <a:rPr lang="de-DE" baseline="0" dirty="0"/>
              <a:t>Auf dem Foto sind die genormten Maße zu erkennen. Die beiden Container sind baugleich.</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Sie lassen sich an den vier Ecken auf Lkws und Bahnwaggons befestigen oder mithilfe der seitlich angebrachten Taschen von Gabelstaplern bewegen.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4</a:t>
            </a:fld>
            <a:endParaRPr lang="de-DE" dirty="0"/>
          </a:p>
        </p:txBody>
      </p:sp>
    </p:spTree>
    <p:extLst>
      <p:ext uri="{BB962C8B-B14F-4D97-AF65-F5344CB8AC3E}">
        <p14:creationId xmlns:p14="http://schemas.microsoft.com/office/powerpoint/2010/main" val="189169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ltLang="de-DE" dirty="0">
                <a:latin typeface="Arial" charset="0"/>
              </a:rPr>
              <a:t>Da die Container</a:t>
            </a:r>
            <a:r>
              <a:rPr lang="de-DE" altLang="de-DE" baseline="0" dirty="0">
                <a:latin typeface="Arial" charset="0"/>
              </a:rPr>
              <a:t> genormt sind, ist ein multimodaler Einsatz möglich. </a:t>
            </a:r>
          </a:p>
          <a:p>
            <a:pPr marL="171450" indent="-171450">
              <a:buFont typeface="Arial" panose="020B0604020202020204" pitchFamily="34" charset="0"/>
              <a:buChar char="•"/>
            </a:pPr>
            <a:endParaRPr lang="de-DE" altLang="de-DE" baseline="0" dirty="0">
              <a:latin typeface="Arial" charset="0"/>
            </a:endParaRPr>
          </a:p>
          <a:p>
            <a:pPr marL="171450" indent="-171450">
              <a:buFont typeface="Arial" panose="020B0604020202020204" pitchFamily="34" charset="0"/>
              <a:buChar char="•"/>
            </a:pPr>
            <a:r>
              <a:rPr lang="de-DE" altLang="de-DE" baseline="0" dirty="0">
                <a:latin typeface="Arial" charset="0"/>
              </a:rPr>
              <a:t>Container können auf Lkw-Chassis, auf Eisenbahnwaggons und auf dem Schiff transportiert werden und sind dabei jeweils mit </a:t>
            </a:r>
            <a:r>
              <a:rPr lang="de-DE" altLang="de-DE" baseline="0" dirty="0" err="1">
                <a:latin typeface="Arial" charset="0"/>
              </a:rPr>
              <a:t>Twistlocks</a:t>
            </a:r>
            <a:r>
              <a:rPr lang="de-DE" altLang="de-DE" baseline="0" dirty="0">
                <a:latin typeface="Arial" charset="0"/>
              </a:rPr>
              <a:t> befestigt.</a:t>
            </a:r>
          </a:p>
          <a:p>
            <a:pPr marL="171450" indent="-171450">
              <a:buFont typeface="Arial" panose="020B0604020202020204" pitchFamily="34" charset="0"/>
              <a:buChar char="•"/>
            </a:pPr>
            <a:endParaRPr lang="de-DE" altLang="de-DE" baseline="0" dirty="0">
              <a:latin typeface="Arial" charset="0"/>
            </a:endParaRP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5</a:t>
            </a:fld>
            <a:endParaRPr lang="de-DE" dirty="0"/>
          </a:p>
        </p:txBody>
      </p:sp>
    </p:spTree>
    <p:extLst>
      <p:ext uri="{BB962C8B-B14F-4D97-AF65-F5344CB8AC3E}">
        <p14:creationId xmlns:p14="http://schemas.microsoft.com/office/powerpoint/2010/main" val="76788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a:latin typeface="Arial" charset="0"/>
              </a:rPr>
              <a:t>Um überbreite und </a:t>
            </a:r>
            <a:r>
              <a:rPr lang="de-DE" altLang="de-DE" baseline="0" dirty="0" err="1">
                <a:latin typeface="Arial" charset="0"/>
              </a:rPr>
              <a:t>überhohe</a:t>
            </a:r>
            <a:r>
              <a:rPr lang="de-DE" altLang="de-DE" baseline="0" dirty="0">
                <a:latin typeface="Arial" charset="0"/>
              </a:rPr>
              <a:t> Ladungen transportieren zu können, gibt es Container auch mit </a:t>
            </a:r>
            <a:r>
              <a:rPr lang="de-DE" altLang="de-DE" baseline="0" dirty="0" err="1">
                <a:latin typeface="Arial" charset="0"/>
              </a:rPr>
              <a:t>Planendach</a:t>
            </a:r>
            <a:r>
              <a:rPr lang="de-DE" altLang="de-DE" baseline="0" dirty="0">
                <a:latin typeface="Arial" charset="0"/>
              </a:rPr>
              <a:t> (Open Top) und Container ohne Seitenwände (</a:t>
            </a:r>
            <a:r>
              <a:rPr lang="de-DE" altLang="de-DE" baseline="0" dirty="0" err="1">
                <a:latin typeface="Arial" charset="0"/>
              </a:rPr>
              <a:t>Flatrack</a:t>
            </a:r>
            <a:r>
              <a:rPr lang="de-DE" altLang="de-DE" baseline="0" dirty="0">
                <a:latin typeface="Arial" charset="0"/>
              </a:rPr>
              <a:t>).</a:t>
            </a:r>
            <a:endParaRPr lang="de-DE" altLang="de-DE" dirty="0">
              <a:latin typeface="Arial" charset="0"/>
            </a:endParaRP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Zeigen Sie dieses Beispielfoto, um den Einsatz von Containern </a:t>
            </a:r>
            <a:r>
              <a:rPr lang="de-DE" baseline="0" dirty="0"/>
              <a:t>beim Transport von Spezialgütern zu verdeutlichen.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Diese Container werden im Hafen mit herkömmlichen Sattelzügen gefahren und später auf Schiffe verladen.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Die Ladungssicherung erfolgte auf diesem Containerflat mithilfe von Seitenschlingen aus Textilgurten sowie Antirutschmatten und Kanthölzern.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6</a:t>
            </a:fld>
            <a:endParaRPr lang="de-DE" dirty="0"/>
          </a:p>
        </p:txBody>
      </p:sp>
    </p:spTree>
    <p:extLst>
      <p:ext uri="{BB962C8B-B14F-4D97-AF65-F5344CB8AC3E}">
        <p14:creationId xmlns:p14="http://schemas.microsoft.com/office/powerpoint/2010/main" val="185797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Tagesordnungspunkt 2 von 4</a:t>
            </a:r>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7</a:t>
            </a:fld>
            <a:endParaRPr lang="de-DE" dirty="0"/>
          </a:p>
        </p:txBody>
      </p:sp>
    </p:spTree>
    <p:extLst>
      <p:ext uri="{BB962C8B-B14F-4D97-AF65-F5344CB8AC3E}">
        <p14:creationId xmlns:p14="http://schemas.microsoft.com/office/powerpoint/2010/main" val="47363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ltLang="de-DE" dirty="0">
                <a:latin typeface="Arial" charset="0"/>
              </a:rPr>
              <a:t>Weisen</a:t>
            </a:r>
            <a:r>
              <a:rPr lang="de-DE" altLang="de-DE" baseline="0" dirty="0">
                <a:latin typeface="Arial" charset="0"/>
              </a:rPr>
              <a:t> Sie die Teilnehmer darauf hin, dass vor jeder Beladung eines Containers dieser auf Funktionstüchtigkeit geprüft werden muss. Ist er mangelhaft, muss eine Beladung abgelehnt werden.</a:t>
            </a:r>
          </a:p>
          <a:p>
            <a:pPr marL="171450" indent="-171450">
              <a:buFont typeface="Arial" panose="020B0604020202020204" pitchFamily="34" charset="0"/>
              <a:buChar char="•"/>
            </a:pPr>
            <a:endParaRPr lang="de-DE" altLang="de-DE" baseline="0" dirty="0">
              <a:latin typeface="Arial" charset="0"/>
            </a:endParaRPr>
          </a:p>
          <a:p>
            <a:pPr marL="171450" indent="-171450">
              <a:buFont typeface="Arial" panose="020B0604020202020204" pitchFamily="34" charset="0"/>
              <a:buChar char="•"/>
            </a:pPr>
            <a:r>
              <a:rPr lang="de-DE" altLang="de-DE" baseline="0" dirty="0">
                <a:latin typeface="Arial" charset="0"/>
              </a:rPr>
              <a:t>Kleinere Schäden, die die Brauchbarkeit des Containers und den Wetterschutz der Ware nicht beeinträchtigen, können toleriert werden.</a:t>
            </a:r>
          </a:p>
          <a:p>
            <a:pPr marL="171450" indent="-171450">
              <a:buFont typeface="Arial" panose="020B0604020202020204" pitchFamily="34" charset="0"/>
              <a:buChar char="•"/>
            </a:pPr>
            <a:endParaRPr lang="de-DE" altLang="de-DE" baseline="0" dirty="0">
              <a:latin typeface="Arial" charset="0"/>
            </a:endParaRPr>
          </a:p>
          <a:p>
            <a:pPr marL="171450" indent="-171450">
              <a:buFont typeface="Arial" panose="020B0604020202020204" pitchFamily="34" charset="0"/>
              <a:buChar char="•"/>
            </a:pPr>
            <a:r>
              <a:rPr lang="de-DE" altLang="de-DE" baseline="0" dirty="0">
                <a:latin typeface="Arial" charset="0"/>
              </a:rPr>
              <a:t>In fast jedem Seehafen gibt es Betriebe, die sich auf die Instandsetzung von Überseecontainern spezialisiert haben.</a:t>
            </a:r>
            <a:endParaRPr lang="de-DE" altLang="de-DE" dirty="0">
              <a:latin typeface="Arial" charset="0"/>
            </a:endParaRP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8</a:t>
            </a:fld>
            <a:endParaRPr lang="de-DE" dirty="0"/>
          </a:p>
        </p:txBody>
      </p:sp>
    </p:spTree>
    <p:extLst>
      <p:ext uri="{BB962C8B-B14F-4D97-AF65-F5344CB8AC3E}">
        <p14:creationId xmlns:p14="http://schemas.microsoft.com/office/powerpoint/2010/main" val="295936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aseline="0" dirty="0"/>
              <a:t>Ein derartig beschädigter Container darf nicht verwendet werden. Er muss erst instand gesetzt werden, bevor eine Beladung erfolgt. </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Durch die starke Ausbeulung von 20 cm hat die Ladung im Inneren des Containers Spiel und kann sich in die Ladelücken bewegen. Die Ladung kann verrutschen oder umkippen.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Es empfiehlt sich immer, eine Sichtprüfung vor der Beladung durchzuführen, um den ordnungsgemäßen Zustand eines Containers festzustellen.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D3000E32-EB00-4B5B-BCD6-6B4A0A068C9F}" type="slidenum">
              <a:rPr lang="de-DE" smtClean="0"/>
              <a:pPr>
                <a:defRPr/>
              </a:pPr>
              <a:t>9</a:t>
            </a:fld>
            <a:endParaRPr lang="de-DE" dirty="0"/>
          </a:p>
        </p:txBody>
      </p:sp>
    </p:spTree>
    <p:extLst>
      <p:ext uri="{BB962C8B-B14F-4D97-AF65-F5344CB8AC3E}">
        <p14:creationId xmlns:p14="http://schemas.microsoft.com/office/powerpoint/2010/main" val="329695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19624D9-5F2B-8946-BD56-31EFBB3873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81" t="31020" r="17556"/>
          <a:stretch/>
        </p:blipFill>
        <p:spPr>
          <a:xfrm>
            <a:off x="-41438" y="-1527156"/>
            <a:ext cx="12274875" cy="8408624"/>
          </a:xfrm>
          <a:prstGeom prst="rect">
            <a:avLst/>
          </a:prstGeom>
        </p:spPr>
      </p:pic>
      <p:sp>
        <p:nvSpPr>
          <p:cNvPr id="13" name="Rectangle 3">
            <a:extLst>
              <a:ext uri="{FF2B5EF4-FFF2-40B4-BE49-F238E27FC236}">
                <a16:creationId xmlns:a16="http://schemas.microsoft.com/office/drawing/2014/main" id="{1C45A8C4-EABC-A643-9EED-FDC631039269}"/>
              </a:ext>
            </a:extLst>
          </p:cNvPr>
          <p:cNvSpPr/>
          <p:nvPr userDrawn="1"/>
        </p:nvSpPr>
        <p:spPr>
          <a:xfrm flipV="1">
            <a:off x="911424" y="2018678"/>
            <a:ext cx="2592288" cy="53509"/>
          </a:xfrm>
          <a:prstGeom prst="rect">
            <a:avLst/>
          </a:prstGeom>
          <a:solidFill>
            <a:schemeClr val="bg1"/>
          </a:solidFill>
          <a:ln>
            <a:noFill/>
          </a:ln>
          <a:effectLst>
            <a:softEdge rad="25400"/>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fontAlgn="auto">
              <a:spcBef>
                <a:spcPts val="0"/>
              </a:spcBef>
              <a:spcAft>
                <a:spcPts val="0"/>
              </a:spcAft>
              <a:defRPr/>
            </a:pPr>
            <a:endParaRPr lang="en-US" dirty="0">
              <a:solidFill>
                <a:schemeClr val="accent2"/>
              </a:solidFill>
              <a:latin typeface="Open Sans Light"/>
            </a:endParaRPr>
          </a:p>
        </p:txBody>
      </p:sp>
      <p:sp>
        <p:nvSpPr>
          <p:cNvPr id="14" name="Rechteck 13">
            <a:extLst>
              <a:ext uri="{FF2B5EF4-FFF2-40B4-BE49-F238E27FC236}">
                <a16:creationId xmlns:a16="http://schemas.microsoft.com/office/drawing/2014/main" id="{2FC2D87D-8A74-F44D-B52D-D1855C6686F8}"/>
              </a:ext>
            </a:extLst>
          </p:cNvPr>
          <p:cNvSpPr/>
          <p:nvPr userDrawn="1"/>
        </p:nvSpPr>
        <p:spPr>
          <a:xfrm>
            <a:off x="911424" y="2204864"/>
            <a:ext cx="6624736" cy="400110"/>
          </a:xfrm>
          <a:prstGeom prst="rect">
            <a:avLst/>
          </a:prstGeom>
        </p:spPr>
        <p:txBody>
          <a:bodyPr wrap="square" lIns="0">
            <a:spAutoFit/>
          </a:bodyPr>
          <a:lstStyle/>
          <a:p>
            <a:r>
              <a:rPr lang="de-DE" altLang="de-DE" sz="2000" b="1" dirty="0">
                <a:solidFill>
                  <a:schemeClr val="accent2"/>
                </a:solidFill>
                <a:latin typeface="Calibri" panose="020F0502020204030204" pitchFamily="34" charset="0"/>
              </a:rPr>
              <a:t>Herzlich willkommen!</a:t>
            </a:r>
            <a:endParaRPr lang="de-DE" sz="2000" b="1" dirty="0">
              <a:solidFill>
                <a:schemeClr val="accent2"/>
              </a:solidFill>
              <a:latin typeface="Calibri" panose="020F0502020204030204" pitchFamily="34" charset="0"/>
            </a:endParaRPr>
          </a:p>
        </p:txBody>
      </p:sp>
      <p:sp>
        <p:nvSpPr>
          <p:cNvPr id="15" name="Rectangle 3">
            <a:extLst>
              <a:ext uri="{FF2B5EF4-FFF2-40B4-BE49-F238E27FC236}">
                <a16:creationId xmlns:a16="http://schemas.microsoft.com/office/drawing/2014/main" id="{8A1A78CF-31D1-DF40-BCDC-19E88D108827}"/>
              </a:ext>
            </a:extLst>
          </p:cNvPr>
          <p:cNvSpPr/>
          <p:nvPr userDrawn="1"/>
        </p:nvSpPr>
        <p:spPr>
          <a:xfrm flipV="1">
            <a:off x="911424" y="2018678"/>
            <a:ext cx="2592288" cy="53509"/>
          </a:xfrm>
          <a:prstGeom prst="rect">
            <a:avLst/>
          </a:prstGeom>
          <a:solidFill>
            <a:schemeClr val="bg1"/>
          </a:solidFill>
          <a:ln>
            <a:noFill/>
          </a:ln>
          <a:effectLst>
            <a:softEdge rad="25400"/>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fontAlgn="auto">
              <a:spcBef>
                <a:spcPts val="0"/>
              </a:spcBef>
              <a:spcAft>
                <a:spcPts val="0"/>
              </a:spcAft>
              <a:defRPr/>
            </a:pPr>
            <a:endParaRPr lang="en-US" dirty="0">
              <a:solidFill>
                <a:schemeClr val="accent2"/>
              </a:solidFill>
              <a:latin typeface="Open Sans Light"/>
            </a:endParaRPr>
          </a:p>
        </p:txBody>
      </p:sp>
      <p:sp>
        <p:nvSpPr>
          <p:cNvPr id="17" name="Textplatzhalter 14">
            <a:extLst>
              <a:ext uri="{FF2B5EF4-FFF2-40B4-BE49-F238E27FC236}">
                <a16:creationId xmlns:a16="http://schemas.microsoft.com/office/drawing/2014/main" id="{A68295BB-325F-8C40-9D94-1B070FFC986C}"/>
              </a:ext>
            </a:extLst>
          </p:cNvPr>
          <p:cNvSpPr>
            <a:spLocks noGrp="1"/>
          </p:cNvSpPr>
          <p:nvPr>
            <p:ph type="body" sz="quarter" idx="11" hasCustomPrompt="1"/>
          </p:nvPr>
        </p:nvSpPr>
        <p:spPr>
          <a:xfrm>
            <a:off x="911424" y="844280"/>
            <a:ext cx="8064896" cy="568746"/>
          </a:xfrm>
          <a:prstGeom prst="rect">
            <a:avLst/>
          </a:prstGeom>
        </p:spPr>
        <p:txBody>
          <a:bodyPr lIns="0"/>
          <a:lstStyle>
            <a:lvl1pPr marL="0" indent="0">
              <a:buNone/>
              <a:defRPr sz="4000" b="1">
                <a:solidFill>
                  <a:schemeClr val="accent2"/>
                </a:solidFill>
                <a:latin typeface="Calibri" panose="020F0502020204030204" pitchFamily="34" charset="0"/>
              </a:defRPr>
            </a:lvl1pPr>
          </a:lstStyle>
          <a:p>
            <a:pPr lvl="0"/>
            <a:r>
              <a:rPr lang="de-DE" dirty="0"/>
              <a:t>Rubrik</a:t>
            </a:r>
          </a:p>
        </p:txBody>
      </p:sp>
      <p:sp>
        <p:nvSpPr>
          <p:cNvPr id="18" name="Textplatzhalter 17">
            <a:extLst>
              <a:ext uri="{FF2B5EF4-FFF2-40B4-BE49-F238E27FC236}">
                <a16:creationId xmlns:a16="http://schemas.microsoft.com/office/drawing/2014/main" id="{8B265F87-6D20-B444-9580-F923D6FEB51F}"/>
              </a:ext>
            </a:extLst>
          </p:cNvPr>
          <p:cNvSpPr>
            <a:spLocks noGrp="1"/>
          </p:cNvSpPr>
          <p:nvPr>
            <p:ph type="body" sz="quarter" idx="12" hasCustomPrompt="1"/>
          </p:nvPr>
        </p:nvSpPr>
        <p:spPr>
          <a:xfrm>
            <a:off x="911425" y="1432380"/>
            <a:ext cx="11904497" cy="413878"/>
          </a:xfrm>
          <a:prstGeom prst="rect">
            <a:avLst/>
          </a:prstGeom>
        </p:spPr>
        <p:txBody>
          <a:bodyPr lIns="0"/>
          <a:lstStyle>
            <a:lvl1pPr marL="0" indent="0">
              <a:buNone/>
              <a:defRPr sz="2400" b="1" baseline="0">
                <a:solidFill>
                  <a:schemeClr val="bg1"/>
                </a:solidFill>
                <a:latin typeface="Calibri" panose="020F0502020204030204" pitchFamily="34" charset="0"/>
              </a:defRPr>
            </a:lvl1pPr>
          </a:lstStyle>
          <a:p>
            <a:pPr lvl="0"/>
            <a:r>
              <a:rPr lang="de-DE" dirty="0"/>
              <a:t>Titel der Präsentation</a:t>
            </a:r>
          </a:p>
        </p:txBody>
      </p:sp>
      <p:pic>
        <p:nvPicPr>
          <p:cNvPr id="9" name="Grafik 8" descr="Ein Bild, das Text, ClipArt enthält.&#10;&#10;Automatisch generierte Beschreibung">
            <a:extLst>
              <a:ext uri="{FF2B5EF4-FFF2-40B4-BE49-F238E27FC236}">
                <a16:creationId xmlns:a16="http://schemas.microsoft.com/office/drawing/2014/main" id="{14C04458-D6F4-CDE9-9F7C-9A48433A38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6320" y="5494498"/>
            <a:ext cx="2825430" cy="1038443"/>
          </a:xfrm>
          <a:prstGeom prst="rect">
            <a:avLst/>
          </a:prstGeom>
        </p:spPr>
      </p:pic>
    </p:spTree>
    <p:extLst>
      <p:ext uri="{BB962C8B-B14F-4D97-AF65-F5344CB8AC3E}">
        <p14:creationId xmlns:p14="http://schemas.microsoft.com/office/powerpoint/2010/main" val="276131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rlage Tabell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49" name="Textplatzhalter 14"/>
          <p:cNvSpPr>
            <a:spLocks noGrp="1"/>
          </p:cNvSpPr>
          <p:nvPr>
            <p:ph type="body" sz="quarter" idx="10" hasCustomPrompt="1"/>
          </p:nvPr>
        </p:nvSpPr>
        <p:spPr>
          <a:xfrm>
            <a:off x="713657" y="1743199"/>
            <a:ext cx="10604583" cy="431502"/>
          </a:xfrm>
          <a:prstGeom prst="rect">
            <a:avLst/>
          </a:prstGeom>
        </p:spPr>
        <p:txBody>
          <a:bodyPr lIns="0"/>
          <a:lstStyle>
            <a:lvl1pPr marL="0" indent="0">
              <a:buNone/>
              <a:defRPr sz="2400" b="1">
                <a:solidFill>
                  <a:schemeClr val="accent1"/>
                </a:solidFill>
                <a:latin typeface="Calibri" panose="020F0502020204030204" pitchFamily="34" charset="0"/>
              </a:defRPr>
            </a:lvl1pPr>
          </a:lstStyle>
          <a:p>
            <a:pPr lvl="0"/>
            <a:r>
              <a:rPr lang="de-DE" dirty="0"/>
              <a:t>Überschrift</a:t>
            </a:r>
          </a:p>
        </p:txBody>
      </p:sp>
      <p:sp>
        <p:nvSpPr>
          <p:cNvPr id="5" name="Tabellenplatzhalter 4"/>
          <p:cNvSpPr>
            <a:spLocks noGrp="1"/>
          </p:cNvSpPr>
          <p:nvPr>
            <p:ph type="tbl" sz="quarter" idx="11"/>
          </p:nvPr>
        </p:nvSpPr>
        <p:spPr>
          <a:xfrm>
            <a:off x="713656" y="2406422"/>
            <a:ext cx="10598835" cy="3398842"/>
          </a:xfrm>
          <a:prstGeom prst="rect">
            <a:avLst/>
          </a:prstGeom>
        </p:spPr>
        <p:txBody>
          <a:bodyPr/>
          <a:lstStyle>
            <a:lvl1pPr marL="0" indent="0">
              <a:buNone/>
              <a:defRPr sz="1800">
                <a:latin typeface="Calibri" panose="020F0502020204030204" pitchFamily="34" charset="0"/>
              </a:defRPr>
            </a:lvl1pPr>
          </a:lstStyle>
          <a:p>
            <a:r>
              <a:rPr lang="de-DE"/>
              <a:t>Tabelle durch Klicken auf Symbol hinzufügen</a:t>
            </a:r>
            <a:endParaRPr lang="de-DE" dirty="0"/>
          </a:p>
        </p:txBody>
      </p:sp>
    </p:spTree>
    <p:extLst>
      <p:ext uri="{BB962C8B-B14F-4D97-AF65-F5344CB8AC3E}">
        <p14:creationId xmlns:p14="http://schemas.microsoft.com/office/powerpoint/2010/main" val="69576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htung-Foli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2" name="Gruppieren 11"/>
          <p:cNvGrpSpPr/>
          <p:nvPr userDrawn="1"/>
        </p:nvGrpSpPr>
        <p:grpSpPr>
          <a:xfrm>
            <a:off x="1487489" y="1340768"/>
            <a:ext cx="9016831" cy="4113164"/>
            <a:chOff x="1115616" y="1340768"/>
            <a:chExt cx="6762623" cy="4113164"/>
          </a:xfrm>
        </p:grpSpPr>
        <p:grpSp>
          <p:nvGrpSpPr>
            <p:cNvPr id="13" name="Gruppieren 12"/>
            <p:cNvGrpSpPr/>
            <p:nvPr/>
          </p:nvGrpSpPr>
          <p:grpSpPr>
            <a:xfrm>
              <a:off x="1311333" y="1775547"/>
              <a:ext cx="6566906" cy="3678385"/>
              <a:chOff x="1475656" y="1994360"/>
              <a:chExt cx="6566906" cy="3678385"/>
            </a:xfrm>
          </p:grpSpPr>
          <p:sp>
            <p:nvSpPr>
              <p:cNvPr id="19" name="Diagonal liegende Ecken des Rechtecks abrunden 18"/>
              <p:cNvSpPr/>
              <p:nvPr/>
            </p:nvSpPr>
            <p:spPr>
              <a:xfrm>
                <a:off x="1475656" y="2029955"/>
                <a:ext cx="6566906" cy="3642790"/>
              </a:xfrm>
              <a:prstGeom prst="round2Diag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0" name="Rechteck 19"/>
              <p:cNvSpPr/>
              <p:nvPr/>
            </p:nvSpPr>
            <p:spPr>
              <a:xfrm>
                <a:off x="1475656" y="1994360"/>
                <a:ext cx="6566906" cy="585509"/>
              </a:xfrm>
              <a:prstGeom prst="rect">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grpSp>
        <p:grpSp>
          <p:nvGrpSpPr>
            <p:cNvPr id="14" name="Gruppieren 13"/>
            <p:cNvGrpSpPr/>
            <p:nvPr/>
          </p:nvGrpSpPr>
          <p:grpSpPr>
            <a:xfrm>
              <a:off x="1115616" y="1340768"/>
              <a:ext cx="807784" cy="1938992"/>
              <a:chOff x="1259632" y="1317618"/>
              <a:chExt cx="807784" cy="1938992"/>
            </a:xfrm>
          </p:grpSpPr>
          <p:sp>
            <p:nvSpPr>
              <p:cNvPr id="17" name="Freihandform 16"/>
              <p:cNvSpPr/>
              <p:nvPr/>
            </p:nvSpPr>
            <p:spPr>
              <a:xfrm rot="5400000">
                <a:off x="969204" y="1883222"/>
                <a:ext cx="1388639" cy="807784"/>
              </a:xfrm>
              <a:custGeom>
                <a:avLst/>
                <a:gdLst>
                  <a:gd name="connsiteX0" fmla="*/ 0 w 2178962"/>
                  <a:gd name="connsiteY0" fmla="*/ 0 h 685516"/>
                  <a:gd name="connsiteX1" fmla="*/ 1271061 w 2178962"/>
                  <a:gd name="connsiteY1" fmla="*/ 0 h 685516"/>
                  <a:gd name="connsiteX2" fmla="*/ 1530721 w 2178962"/>
                  <a:gd name="connsiteY2" fmla="*/ -73350 h 685516"/>
                  <a:gd name="connsiteX3" fmla="*/ 1815802 w 2178962"/>
                  <a:gd name="connsiteY3" fmla="*/ 0 h 685516"/>
                  <a:gd name="connsiteX4" fmla="*/ 2178962 w 2178962"/>
                  <a:gd name="connsiteY4" fmla="*/ 0 h 685516"/>
                  <a:gd name="connsiteX5" fmla="*/ 2178962 w 2178962"/>
                  <a:gd name="connsiteY5" fmla="*/ 114253 h 685516"/>
                  <a:gd name="connsiteX6" fmla="*/ 2178962 w 2178962"/>
                  <a:gd name="connsiteY6" fmla="*/ 114253 h 685516"/>
                  <a:gd name="connsiteX7" fmla="*/ 2178962 w 2178962"/>
                  <a:gd name="connsiteY7" fmla="*/ 285632 h 685516"/>
                  <a:gd name="connsiteX8" fmla="*/ 2178962 w 2178962"/>
                  <a:gd name="connsiteY8" fmla="*/ 685516 h 685516"/>
                  <a:gd name="connsiteX9" fmla="*/ 1815802 w 2178962"/>
                  <a:gd name="connsiteY9" fmla="*/ 685516 h 685516"/>
                  <a:gd name="connsiteX10" fmla="*/ 1271061 w 2178962"/>
                  <a:gd name="connsiteY10" fmla="*/ 685516 h 685516"/>
                  <a:gd name="connsiteX11" fmla="*/ 1271061 w 2178962"/>
                  <a:gd name="connsiteY11" fmla="*/ 685516 h 685516"/>
                  <a:gd name="connsiteX12" fmla="*/ 0 w 2178962"/>
                  <a:gd name="connsiteY12" fmla="*/ 685516 h 685516"/>
                  <a:gd name="connsiteX13" fmla="*/ 0 w 2178962"/>
                  <a:gd name="connsiteY13" fmla="*/ 285632 h 685516"/>
                  <a:gd name="connsiteX14" fmla="*/ 0 w 2178962"/>
                  <a:gd name="connsiteY14" fmla="*/ 114253 h 685516"/>
                  <a:gd name="connsiteX15" fmla="*/ 0 w 2178962"/>
                  <a:gd name="connsiteY15" fmla="*/ 114253 h 685516"/>
                  <a:gd name="connsiteX16" fmla="*/ 0 w 2178962"/>
                  <a:gd name="connsiteY16" fmla="*/ 0 h 685516"/>
                  <a:gd name="connsiteX0" fmla="*/ 0 w 2178962"/>
                  <a:gd name="connsiteY0" fmla="*/ 73350 h 758866"/>
                  <a:gd name="connsiteX1" fmla="*/ 1271061 w 2178962"/>
                  <a:gd name="connsiteY1" fmla="*/ 73350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347121 w 2178962"/>
                  <a:gd name="connsiteY3" fmla="*/ 76746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117494 h 803010"/>
                  <a:gd name="connsiteX1" fmla="*/ 917058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17494 h 803010"/>
                  <a:gd name="connsiteX1" fmla="*/ 922044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31950 h 817466"/>
                  <a:gd name="connsiteX1" fmla="*/ 922044 w 2178962"/>
                  <a:gd name="connsiteY1" fmla="*/ 135345 h 817466"/>
                  <a:gd name="connsiteX2" fmla="*/ 1089396 w 2178962"/>
                  <a:gd name="connsiteY2" fmla="*/ 0 h 817466"/>
                  <a:gd name="connsiteX3" fmla="*/ 1347121 w 2178962"/>
                  <a:gd name="connsiteY3" fmla="*/ 135346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246203 h 817466"/>
                  <a:gd name="connsiteX14" fmla="*/ 0 w 2178962"/>
                  <a:gd name="connsiteY14"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417582 h 817466"/>
                  <a:gd name="connsiteX7" fmla="*/ 2178962 w 2178962"/>
                  <a:gd name="connsiteY7" fmla="*/ 817466 h 817466"/>
                  <a:gd name="connsiteX8" fmla="*/ 1815802 w 2178962"/>
                  <a:gd name="connsiteY8" fmla="*/ 817466 h 817466"/>
                  <a:gd name="connsiteX9" fmla="*/ 1271061 w 2178962"/>
                  <a:gd name="connsiteY9" fmla="*/ 817466 h 817466"/>
                  <a:gd name="connsiteX10" fmla="*/ 1271061 w 2178962"/>
                  <a:gd name="connsiteY10" fmla="*/ 817466 h 817466"/>
                  <a:gd name="connsiteX11" fmla="*/ 0 w 2178962"/>
                  <a:gd name="connsiteY11" fmla="*/ 817466 h 817466"/>
                  <a:gd name="connsiteX12" fmla="*/ 0 w 2178962"/>
                  <a:gd name="connsiteY12"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817466 h 817466"/>
                  <a:gd name="connsiteX7" fmla="*/ 1815802 w 2178962"/>
                  <a:gd name="connsiteY7" fmla="*/ 817466 h 817466"/>
                  <a:gd name="connsiteX8" fmla="*/ 1271061 w 2178962"/>
                  <a:gd name="connsiteY8" fmla="*/ 817466 h 817466"/>
                  <a:gd name="connsiteX9" fmla="*/ 1271061 w 2178962"/>
                  <a:gd name="connsiteY9" fmla="*/ 817466 h 817466"/>
                  <a:gd name="connsiteX10" fmla="*/ 0 w 2178962"/>
                  <a:gd name="connsiteY10" fmla="*/ 817466 h 817466"/>
                  <a:gd name="connsiteX11" fmla="*/ 0 w 2178962"/>
                  <a:gd name="connsiteY11"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1271061 w 2178962"/>
                  <a:gd name="connsiteY8" fmla="*/ 817466 h 817466"/>
                  <a:gd name="connsiteX9" fmla="*/ 0 w 2178962"/>
                  <a:gd name="connsiteY9" fmla="*/ 817466 h 817466"/>
                  <a:gd name="connsiteX10" fmla="*/ 0 w 2178962"/>
                  <a:gd name="connsiteY10"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0 w 2178962"/>
                  <a:gd name="connsiteY8" fmla="*/ 817466 h 817466"/>
                  <a:gd name="connsiteX9" fmla="*/ 0 w 2178962"/>
                  <a:gd name="connsiteY9"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0 w 2178962"/>
                  <a:gd name="connsiteY7" fmla="*/ 817466 h 817466"/>
                  <a:gd name="connsiteX8" fmla="*/ 0 w 2178962"/>
                  <a:gd name="connsiteY8"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0 w 2178962"/>
                  <a:gd name="connsiteY6" fmla="*/ 817466 h 817466"/>
                  <a:gd name="connsiteX7" fmla="*/ 0 w 2178962"/>
                  <a:gd name="connsiteY7" fmla="*/ 131950 h 817466"/>
                  <a:gd name="connsiteX0" fmla="*/ 0 w 2178964"/>
                  <a:gd name="connsiteY0" fmla="*/ 131950 h 817466"/>
                  <a:gd name="connsiteX1" fmla="*/ 922044 w 2178964"/>
                  <a:gd name="connsiteY1" fmla="*/ 135345 h 817466"/>
                  <a:gd name="connsiteX2" fmla="*/ 1089396 w 2178964"/>
                  <a:gd name="connsiteY2" fmla="*/ 0 h 817466"/>
                  <a:gd name="connsiteX3" fmla="*/ 1262216 w 2178964"/>
                  <a:gd name="connsiteY3" fmla="*/ 130527 h 817466"/>
                  <a:gd name="connsiteX4" fmla="*/ 2178962 w 2178964"/>
                  <a:gd name="connsiteY4" fmla="*/ 131950 h 817466"/>
                  <a:gd name="connsiteX5" fmla="*/ 2178965 w 2178964"/>
                  <a:gd name="connsiteY5" fmla="*/ 817466 h 817466"/>
                  <a:gd name="connsiteX6" fmla="*/ 0 w 2178964"/>
                  <a:gd name="connsiteY6" fmla="*/ 817466 h 817466"/>
                  <a:gd name="connsiteX7" fmla="*/ 0 w 2178964"/>
                  <a:gd name="connsiteY7" fmla="*/ 131950 h 817466"/>
                  <a:gd name="connsiteX0" fmla="*/ 0 w 2178965"/>
                  <a:gd name="connsiteY0" fmla="*/ 131950 h 817466"/>
                  <a:gd name="connsiteX1" fmla="*/ 922044 w 2178965"/>
                  <a:gd name="connsiteY1" fmla="*/ 135345 h 817466"/>
                  <a:gd name="connsiteX2" fmla="*/ 1089396 w 2178965"/>
                  <a:gd name="connsiteY2" fmla="*/ 0 h 817466"/>
                  <a:gd name="connsiteX3" fmla="*/ 1262216 w 2178965"/>
                  <a:gd name="connsiteY3" fmla="*/ 130527 h 817466"/>
                  <a:gd name="connsiteX4" fmla="*/ 2178965 w 2178965"/>
                  <a:gd name="connsiteY4" fmla="*/ 131949 h 817466"/>
                  <a:gd name="connsiteX5" fmla="*/ 2178965 w 2178965"/>
                  <a:gd name="connsiteY5" fmla="*/ 817466 h 817466"/>
                  <a:gd name="connsiteX6" fmla="*/ 0 w 2178965"/>
                  <a:gd name="connsiteY6" fmla="*/ 817466 h 817466"/>
                  <a:gd name="connsiteX7" fmla="*/ 0 w 2178965"/>
                  <a:gd name="connsiteY7" fmla="*/ 131950 h 817466"/>
                  <a:gd name="connsiteX0" fmla="*/ 0 w 2178965"/>
                  <a:gd name="connsiteY0" fmla="*/ 74633 h 760149"/>
                  <a:gd name="connsiteX1" fmla="*/ 922044 w 2178965"/>
                  <a:gd name="connsiteY1" fmla="*/ 78028 h 760149"/>
                  <a:gd name="connsiteX2" fmla="*/ 1105701 w 2178965"/>
                  <a:gd name="connsiteY2" fmla="*/ 0 h 760149"/>
                  <a:gd name="connsiteX3" fmla="*/ 1262216 w 2178965"/>
                  <a:gd name="connsiteY3" fmla="*/ 73210 h 760149"/>
                  <a:gd name="connsiteX4" fmla="*/ 2178965 w 2178965"/>
                  <a:gd name="connsiteY4" fmla="*/ 74632 h 760149"/>
                  <a:gd name="connsiteX5" fmla="*/ 2178965 w 2178965"/>
                  <a:gd name="connsiteY5" fmla="*/ 760149 h 760149"/>
                  <a:gd name="connsiteX6" fmla="*/ 0 w 2178965"/>
                  <a:gd name="connsiteY6" fmla="*/ 760149 h 760149"/>
                  <a:gd name="connsiteX7" fmla="*/ 0 w 2178965"/>
                  <a:gd name="connsiteY7" fmla="*/ 74633 h 760149"/>
                  <a:gd name="connsiteX0" fmla="*/ 0 w 2178965"/>
                  <a:gd name="connsiteY0" fmla="*/ 1423 h 686939"/>
                  <a:gd name="connsiteX1" fmla="*/ 922044 w 2178965"/>
                  <a:gd name="connsiteY1" fmla="*/ 4818 h 686939"/>
                  <a:gd name="connsiteX2" fmla="*/ 1262216 w 2178965"/>
                  <a:gd name="connsiteY2" fmla="*/ 0 h 686939"/>
                  <a:gd name="connsiteX3" fmla="*/ 2178965 w 2178965"/>
                  <a:gd name="connsiteY3" fmla="*/ 1422 h 686939"/>
                  <a:gd name="connsiteX4" fmla="*/ 2178965 w 2178965"/>
                  <a:gd name="connsiteY4" fmla="*/ 686939 h 686939"/>
                  <a:gd name="connsiteX5" fmla="*/ 0 w 2178965"/>
                  <a:gd name="connsiteY5" fmla="*/ 686939 h 686939"/>
                  <a:gd name="connsiteX6" fmla="*/ 0 w 2178965"/>
                  <a:gd name="connsiteY6" fmla="*/ 1423 h 686939"/>
                  <a:gd name="connsiteX0" fmla="*/ 0 w 2178965"/>
                  <a:gd name="connsiteY0" fmla="*/ 1423 h 686939"/>
                  <a:gd name="connsiteX1" fmla="*/ 1262216 w 2178965"/>
                  <a:gd name="connsiteY1" fmla="*/ 0 h 686939"/>
                  <a:gd name="connsiteX2" fmla="*/ 2178965 w 2178965"/>
                  <a:gd name="connsiteY2" fmla="*/ 1422 h 686939"/>
                  <a:gd name="connsiteX3" fmla="*/ 2178965 w 2178965"/>
                  <a:gd name="connsiteY3" fmla="*/ 686939 h 686939"/>
                  <a:gd name="connsiteX4" fmla="*/ 0 w 2178965"/>
                  <a:gd name="connsiteY4" fmla="*/ 686939 h 686939"/>
                  <a:gd name="connsiteX5" fmla="*/ 0 w 2178965"/>
                  <a:gd name="connsiteY5" fmla="*/ 1423 h 686939"/>
                  <a:gd name="connsiteX0" fmla="*/ 0 w 2178965"/>
                  <a:gd name="connsiteY0" fmla="*/ 1 h 685517"/>
                  <a:gd name="connsiteX1" fmla="*/ 2178965 w 2178965"/>
                  <a:gd name="connsiteY1" fmla="*/ 0 h 685517"/>
                  <a:gd name="connsiteX2" fmla="*/ 2178965 w 2178965"/>
                  <a:gd name="connsiteY2" fmla="*/ 685517 h 685517"/>
                  <a:gd name="connsiteX3" fmla="*/ 0 w 2178965"/>
                  <a:gd name="connsiteY3" fmla="*/ 685517 h 685517"/>
                  <a:gd name="connsiteX4" fmla="*/ 0 w 2178965"/>
                  <a:gd name="connsiteY4" fmla="*/ 1 h 68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65" h="685517">
                    <a:moveTo>
                      <a:pt x="0" y="1"/>
                    </a:moveTo>
                    <a:lnTo>
                      <a:pt x="2178965" y="0"/>
                    </a:lnTo>
                    <a:cubicBezTo>
                      <a:pt x="2178966" y="228505"/>
                      <a:pt x="2178964" y="457012"/>
                      <a:pt x="2178965" y="685517"/>
                    </a:cubicBezTo>
                    <a:lnTo>
                      <a:pt x="0" y="685517"/>
                    </a:lnTo>
                    <a:lnTo>
                      <a:pt x="0" y="1"/>
                    </a:lnTo>
                    <a:close/>
                  </a:path>
                </a:pathLst>
              </a:custGeom>
              <a:ln w="254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de-DE" sz="2600" kern="1200"/>
              </a:p>
            </p:txBody>
          </p:sp>
          <p:sp>
            <p:nvSpPr>
              <p:cNvPr id="18" name="Rechteck 17"/>
              <p:cNvSpPr/>
              <p:nvPr/>
            </p:nvSpPr>
            <p:spPr>
              <a:xfrm>
                <a:off x="1291461" y="1317618"/>
                <a:ext cx="720080" cy="1938992"/>
              </a:xfrm>
              <a:prstGeom prst="rect">
                <a:avLst/>
              </a:prstGeom>
            </p:spPr>
            <p:txBody>
              <a:bodyPr wrap="square">
                <a:spAutoFit/>
              </a:bodyPr>
              <a:lstStyle/>
              <a:p>
                <a:pPr marL="0" indent="0">
                  <a:buClr>
                    <a:schemeClr val="bg2">
                      <a:lumMod val="75000"/>
                    </a:schemeClr>
                  </a:buClr>
                  <a:buSzPct val="100000"/>
                  <a:buNone/>
                </a:pPr>
                <a:r>
                  <a:rPr lang="de-DE" altLang="de-DE" sz="12000" b="1" kern="0" dirty="0">
                    <a:solidFill>
                      <a:schemeClr val="bg1"/>
                    </a:solidFill>
                    <a:latin typeface="Calibri" panose="020F0502020204030204" pitchFamily="34" charset="0"/>
                  </a:rPr>
                  <a:t>!</a:t>
                </a:r>
              </a:p>
            </p:txBody>
          </p:sp>
        </p:grpSp>
      </p:grpSp>
      <p:sp>
        <p:nvSpPr>
          <p:cNvPr id="23" name="Textplatzhalter 15"/>
          <p:cNvSpPr>
            <a:spLocks noGrp="1"/>
          </p:cNvSpPr>
          <p:nvPr>
            <p:ph type="body" sz="quarter" idx="10" hasCustomPrompt="1"/>
          </p:nvPr>
        </p:nvSpPr>
        <p:spPr>
          <a:xfrm>
            <a:off x="2978253" y="1837727"/>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Überschrift</a:t>
            </a:r>
          </a:p>
        </p:txBody>
      </p:sp>
      <p:sp>
        <p:nvSpPr>
          <p:cNvPr id="24" name="Textplatzhalter 24"/>
          <p:cNvSpPr>
            <a:spLocks noGrp="1"/>
          </p:cNvSpPr>
          <p:nvPr>
            <p:ph type="body" sz="quarter" idx="12" hasCustomPrompt="1"/>
          </p:nvPr>
        </p:nvSpPr>
        <p:spPr>
          <a:xfrm>
            <a:off x="2978253" y="2636913"/>
            <a:ext cx="7348289" cy="2664296"/>
          </a:xfrm>
          <a:prstGeom prst="rect">
            <a:avLst/>
          </a:prstGeom>
        </p:spPr>
        <p:txBody>
          <a:bodyPr lIns="0"/>
          <a:lstStyle>
            <a:lvl1pPr marL="342900" indent="-342900" eaLnBrk="1" hangingPunct="1">
              <a:spcBef>
                <a:spcPts val="300"/>
              </a:spcBef>
              <a:buFont typeface="Courier New" panose="02070309020205020404" pitchFamily="49" charset="0"/>
              <a:buChar char="o"/>
              <a:defRPr sz="1600" b="0">
                <a:solidFill>
                  <a:schemeClr val="tx1">
                    <a:lumMod val="50000"/>
                    <a:lumOff val="50000"/>
                  </a:schemeClr>
                </a:solidFill>
                <a:latin typeface="Calibri" panose="020F0502020204030204" pitchFamily="34" charset="0"/>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47614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cht-Foli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21" name="Gruppieren 20"/>
          <p:cNvGrpSpPr/>
          <p:nvPr userDrawn="1"/>
        </p:nvGrpSpPr>
        <p:grpSpPr>
          <a:xfrm>
            <a:off x="1487489" y="1559143"/>
            <a:ext cx="9016831" cy="3894789"/>
            <a:chOff x="1115616" y="1559143"/>
            <a:chExt cx="6762623" cy="3894789"/>
          </a:xfrm>
        </p:grpSpPr>
        <p:grpSp>
          <p:nvGrpSpPr>
            <p:cNvPr id="22" name="Gruppieren 21"/>
            <p:cNvGrpSpPr/>
            <p:nvPr/>
          </p:nvGrpSpPr>
          <p:grpSpPr>
            <a:xfrm>
              <a:off x="1311333" y="1775547"/>
              <a:ext cx="6566906" cy="3678385"/>
              <a:chOff x="1475656" y="1994360"/>
              <a:chExt cx="6566906" cy="3678385"/>
            </a:xfrm>
          </p:grpSpPr>
          <p:sp>
            <p:nvSpPr>
              <p:cNvPr id="28" name="Diagonal liegende Ecken des Rechtecks abrunden 27"/>
              <p:cNvSpPr/>
              <p:nvPr/>
            </p:nvSpPr>
            <p:spPr>
              <a:xfrm>
                <a:off x="1475656" y="2029955"/>
                <a:ext cx="6566906" cy="3642790"/>
              </a:xfrm>
              <a:prstGeom prst="round2Diag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9" name="Rechteck 28"/>
              <p:cNvSpPr/>
              <p:nvPr/>
            </p:nvSpPr>
            <p:spPr>
              <a:xfrm>
                <a:off x="1475656" y="1994360"/>
                <a:ext cx="6566906" cy="585509"/>
              </a:xfrm>
              <a:prstGeom prst="rect">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grpSp>
        <p:grpSp>
          <p:nvGrpSpPr>
            <p:cNvPr id="25" name="Gruppieren 24"/>
            <p:cNvGrpSpPr/>
            <p:nvPr/>
          </p:nvGrpSpPr>
          <p:grpSpPr>
            <a:xfrm>
              <a:off x="1115616" y="1559143"/>
              <a:ext cx="807784" cy="1445440"/>
              <a:chOff x="1259632" y="1535993"/>
              <a:chExt cx="807784" cy="1445440"/>
            </a:xfrm>
          </p:grpSpPr>
          <p:sp>
            <p:nvSpPr>
              <p:cNvPr id="26" name="Freihandform 25"/>
              <p:cNvSpPr/>
              <p:nvPr/>
            </p:nvSpPr>
            <p:spPr>
              <a:xfrm rot="5400000">
                <a:off x="969204" y="1883222"/>
                <a:ext cx="1388639" cy="807784"/>
              </a:xfrm>
              <a:custGeom>
                <a:avLst/>
                <a:gdLst>
                  <a:gd name="connsiteX0" fmla="*/ 0 w 2178962"/>
                  <a:gd name="connsiteY0" fmla="*/ 0 h 685516"/>
                  <a:gd name="connsiteX1" fmla="*/ 1271061 w 2178962"/>
                  <a:gd name="connsiteY1" fmla="*/ 0 h 685516"/>
                  <a:gd name="connsiteX2" fmla="*/ 1530721 w 2178962"/>
                  <a:gd name="connsiteY2" fmla="*/ -73350 h 685516"/>
                  <a:gd name="connsiteX3" fmla="*/ 1815802 w 2178962"/>
                  <a:gd name="connsiteY3" fmla="*/ 0 h 685516"/>
                  <a:gd name="connsiteX4" fmla="*/ 2178962 w 2178962"/>
                  <a:gd name="connsiteY4" fmla="*/ 0 h 685516"/>
                  <a:gd name="connsiteX5" fmla="*/ 2178962 w 2178962"/>
                  <a:gd name="connsiteY5" fmla="*/ 114253 h 685516"/>
                  <a:gd name="connsiteX6" fmla="*/ 2178962 w 2178962"/>
                  <a:gd name="connsiteY6" fmla="*/ 114253 h 685516"/>
                  <a:gd name="connsiteX7" fmla="*/ 2178962 w 2178962"/>
                  <a:gd name="connsiteY7" fmla="*/ 285632 h 685516"/>
                  <a:gd name="connsiteX8" fmla="*/ 2178962 w 2178962"/>
                  <a:gd name="connsiteY8" fmla="*/ 685516 h 685516"/>
                  <a:gd name="connsiteX9" fmla="*/ 1815802 w 2178962"/>
                  <a:gd name="connsiteY9" fmla="*/ 685516 h 685516"/>
                  <a:gd name="connsiteX10" fmla="*/ 1271061 w 2178962"/>
                  <a:gd name="connsiteY10" fmla="*/ 685516 h 685516"/>
                  <a:gd name="connsiteX11" fmla="*/ 1271061 w 2178962"/>
                  <a:gd name="connsiteY11" fmla="*/ 685516 h 685516"/>
                  <a:gd name="connsiteX12" fmla="*/ 0 w 2178962"/>
                  <a:gd name="connsiteY12" fmla="*/ 685516 h 685516"/>
                  <a:gd name="connsiteX13" fmla="*/ 0 w 2178962"/>
                  <a:gd name="connsiteY13" fmla="*/ 285632 h 685516"/>
                  <a:gd name="connsiteX14" fmla="*/ 0 w 2178962"/>
                  <a:gd name="connsiteY14" fmla="*/ 114253 h 685516"/>
                  <a:gd name="connsiteX15" fmla="*/ 0 w 2178962"/>
                  <a:gd name="connsiteY15" fmla="*/ 114253 h 685516"/>
                  <a:gd name="connsiteX16" fmla="*/ 0 w 2178962"/>
                  <a:gd name="connsiteY16" fmla="*/ 0 h 685516"/>
                  <a:gd name="connsiteX0" fmla="*/ 0 w 2178962"/>
                  <a:gd name="connsiteY0" fmla="*/ 73350 h 758866"/>
                  <a:gd name="connsiteX1" fmla="*/ 1271061 w 2178962"/>
                  <a:gd name="connsiteY1" fmla="*/ 73350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347121 w 2178962"/>
                  <a:gd name="connsiteY3" fmla="*/ 76746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117494 h 803010"/>
                  <a:gd name="connsiteX1" fmla="*/ 917058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17494 h 803010"/>
                  <a:gd name="connsiteX1" fmla="*/ 922044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31950 h 817466"/>
                  <a:gd name="connsiteX1" fmla="*/ 922044 w 2178962"/>
                  <a:gd name="connsiteY1" fmla="*/ 135345 h 817466"/>
                  <a:gd name="connsiteX2" fmla="*/ 1089396 w 2178962"/>
                  <a:gd name="connsiteY2" fmla="*/ 0 h 817466"/>
                  <a:gd name="connsiteX3" fmla="*/ 1347121 w 2178962"/>
                  <a:gd name="connsiteY3" fmla="*/ 135346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246203 h 817466"/>
                  <a:gd name="connsiteX14" fmla="*/ 0 w 2178962"/>
                  <a:gd name="connsiteY14"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417582 h 817466"/>
                  <a:gd name="connsiteX7" fmla="*/ 2178962 w 2178962"/>
                  <a:gd name="connsiteY7" fmla="*/ 817466 h 817466"/>
                  <a:gd name="connsiteX8" fmla="*/ 1815802 w 2178962"/>
                  <a:gd name="connsiteY8" fmla="*/ 817466 h 817466"/>
                  <a:gd name="connsiteX9" fmla="*/ 1271061 w 2178962"/>
                  <a:gd name="connsiteY9" fmla="*/ 817466 h 817466"/>
                  <a:gd name="connsiteX10" fmla="*/ 1271061 w 2178962"/>
                  <a:gd name="connsiteY10" fmla="*/ 817466 h 817466"/>
                  <a:gd name="connsiteX11" fmla="*/ 0 w 2178962"/>
                  <a:gd name="connsiteY11" fmla="*/ 817466 h 817466"/>
                  <a:gd name="connsiteX12" fmla="*/ 0 w 2178962"/>
                  <a:gd name="connsiteY12"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817466 h 817466"/>
                  <a:gd name="connsiteX7" fmla="*/ 1815802 w 2178962"/>
                  <a:gd name="connsiteY7" fmla="*/ 817466 h 817466"/>
                  <a:gd name="connsiteX8" fmla="*/ 1271061 w 2178962"/>
                  <a:gd name="connsiteY8" fmla="*/ 817466 h 817466"/>
                  <a:gd name="connsiteX9" fmla="*/ 1271061 w 2178962"/>
                  <a:gd name="connsiteY9" fmla="*/ 817466 h 817466"/>
                  <a:gd name="connsiteX10" fmla="*/ 0 w 2178962"/>
                  <a:gd name="connsiteY10" fmla="*/ 817466 h 817466"/>
                  <a:gd name="connsiteX11" fmla="*/ 0 w 2178962"/>
                  <a:gd name="connsiteY11"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1271061 w 2178962"/>
                  <a:gd name="connsiteY8" fmla="*/ 817466 h 817466"/>
                  <a:gd name="connsiteX9" fmla="*/ 0 w 2178962"/>
                  <a:gd name="connsiteY9" fmla="*/ 817466 h 817466"/>
                  <a:gd name="connsiteX10" fmla="*/ 0 w 2178962"/>
                  <a:gd name="connsiteY10"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0 w 2178962"/>
                  <a:gd name="connsiteY8" fmla="*/ 817466 h 817466"/>
                  <a:gd name="connsiteX9" fmla="*/ 0 w 2178962"/>
                  <a:gd name="connsiteY9"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0 w 2178962"/>
                  <a:gd name="connsiteY7" fmla="*/ 817466 h 817466"/>
                  <a:gd name="connsiteX8" fmla="*/ 0 w 2178962"/>
                  <a:gd name="connsiteY8"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0 w 2178962"/>
                  <a:gd name="connsiteY6" fmla="*/ 817466 h 817466"/>
                  <a:gd name="connsiteX7" fmla="*/ 0 w 2178962"/>
                  <a:gd name="connsiteY7" fmla="*/ 131950 h 817466"/>
                  <a:gd name="connsiteX0" fmla="*/ 0 w 2178964"/>
                  <a:gd name="connsiteY0" fmla="*/ 131950 h 817466"/>
                  <a:gd name="connsiteX1" fmla="*/ 922044 w 2178964"/>
                  <a:gd name="connsiteY1" fmla="*/ 135345 h 817466"/>
                  <a:gd name="connsiteX2" fmla="*/ 1089396 w 2178964"/>
                  <a:gd name="connsiteY2" fmla="*/ 0 h 817466"/>
                  <a:gd name="connsiteX3" fmla="*/ 1262216 w 2178964"/>
                  <a:gd name="connsiteY3" fmla="*/ 130527 h 817466"/>
                  <a:gd name="connsiteX4" fmla="*/ 2178962 w 2178964"/>
                  <a:gd name="connsiteY4" fmla="*/ 131950 h 817466"/>
                  <a:gd name="connsiteX5" fmla="*/ 2178965 w 2178964"/>
                  <a:gd name="connsiteY5" fmla="*/ 817466 h 817466"/>
                  <a:gd name="connsiteX6" fmla="*/ 0 w 2178964"/>
                  <a:gd name="connsiteY6" fmla="*/ 817466 h 817466"/>
                  <a:gd name="connsiteX7" fmla="*/ 0 w 2178964"/>
                  <a:gd name="connsiteY7" fmla="*/ 131950 h 817466"/>
                  <a:gd name="connsiteX0" fmla="*/ 0 w 2178965"/>
                  <a:gd name="connsiteY0" fmla="*/ 131950 h 817466"/>
                  <a:gd name="connsiteX1" fmla="*/ 922044 w 2178965"/>
                  <a:gd name="connsiteY1" fmla="*/ 135345 h 817466"/>
                  <a:gd name="connsiteX2" fmla="*/ 1089396 w 2178965"/>
                  <a:gd name="connsiteY2" fmla="*/ 0 h 817466"/>
                  <a:gd name="connsiteX3" fmla="*/ 1262216 w 2178965"/>
                  <a:gd name="connsiteY3" fmla="*/ 130527 h 817466"/>
                  <a:gd name="connsiteX4" fmla="*/ 2178965 w 2178965"/>
                  <a:gd name="connsiteY4" fmla="*/ 131949 h 817466"/>
                  <a:gd name="connsiteX5" fmla="*/ 2178965 w 2178965"/>
                  <a:gd name="connsiteY5" fmla="*/ 817466 h 817466"/>
                  <a:gd name="connsiteX6" fmla="*/ 0 w 2178965"/>
                  <a:gd name="connsiteY6" fmla="*/ 817466 h 817466"/>
                  <a:gd name="connsiteX7" fmla="*/ 0 w 2178965"/>
                  <a:gd name="connsiteY7" fmla="*/ 131950 h 817466"/>
                  <a:gd name="connsiteX0" fmla="*/ 0 w 2178965"/>
                  <a:gd name="connsiteY0" fmla="*/ 74633 h 760149"/>
                  <a:gd name="connsiteX1" fmla="*/ 922044 w 2178965"/>
                  <a:gd name="connsiteY1" fmla="*/ 78028 h 760149"/>
                  <a:gd name="connsiteX2" fmla="*/ 1105701 w 2178965"/>
                  <a:gd name="connsiteY2" fmla="*/ 0 h 760149"/>
                  <a:gd name="connsiteX3" fmla="*/ 1262216 w 2178965"/>
                  <a:gd name="connsiteY3" fmla="*/ 73210 h 760149"/>
                  <a:gd name="connsiteX4" fmla="*/ 2178965 w 2178965"/>
                  <a:gd name="connsiteY4" fmla="*/ 74632 h 760149"/>
                  <a:gd name="connsiteX5" fmla="*/ 2178965 w 2178965"/>
                  <a:gd name="connsiteY5" fmla="*/ 760149 h 760149"/>
                  <a:gd name="connsiteX6" fmla="*/ 0 w 2178965"/>
                  <a:gd name="connsiteY6" fmla="*/ 760149 h 760149"/>
                  <a:gd name="connsiteX7" fmla="*/ 0 w 2178965"/>
                  <a:gd name="connsiteY7" fmla="*/ 74633 h 760149"/>
                  <a:gd name="connsiteX0" fmla="*/ 0 w 2178965"/>
                  <a:gd name="connsiteY0" fmla="*/ 1423 h 686939"/>
                  <a:gd name="connsiteX1" fmla="*/ 922044 w 2178965"/>
                  <a:gd name="connsiteY1" fmla="*/ 4818 h 686939"/>
                  <a:gd name="connsiteX2" fmla="*/ 1262216 w 2178965"/>
                  <a:gd name="connsiteY2" fmla="*/ 0 h 686939"/>
                  <a:gd name="connsiteX3" fmla="*/ 2178965 w 2178965"/>
                  <a:gd name="connsiteY3" fmla="*/ 1422 h 686939"/>
                  <a:gd name="connsiteX4" fmla="*/ 2178965 w 2178965"/>
                  <a:gd name="connsiteY4" fmla="*/ 686939 h 686939"/>
                  <a:gd name="connsiteX5" fmla="*/ 0 w 2178965"/>
                  <a:gd name="connsiteY5" fmla="*/ 686939 h 686939"/>
                  <a:gd name="connsiteX6" fmla="*/ 0 w 2178965"/>
                  <a:gd name="connsiteY6" fmla="*/ 1423 h 686939"/>
                  <a:gd name="connsiteX0" fmla="*/ 0 w 2178965"/>
                  <a:gd name="connsiteY0" fmla="*/ 1423 h 686939"/>
                  <a:gd name="connsiteX1" fmla="*/ 1262216 w 2178965"/>
                  <a:gd name="connsiteY1" fmla="*/ 0 h 686939"/>
                  <a:gd name="connsiteX2" fmla="*/ 2178965 w 2178965"/>
                  <a:gd name="connsiteY2" fmla="*/ 1422 h 686939"/>
                  <a:gd name="connsiteX3" fmla="*/ 2178965 w 2178965"/>
                  <a:gd name="connsiteY3" fmla="*/ 686939 h 686939"/>
                  <a:gd name="connsiteX4" fmla="*/ 0 w 2178965"/>
                  <a:gd name="connsiteY4" fmla="*/ 686939 h 686939"/>
                  <a:gd name="connsiteX5" fmla="*/ 0 w 2178965"/>
                  <a:gd name="connsiteY5" fmla="*/ 1423 h 686939"/>
                  <a:gd name="connsiteX0" fmla="*/ 0 w 2178965"/>
                  <a:gd name="connsiteY0" fmla="*/ 1 h 685517"/>
                  <a:gd name="connsiteX1" fmla="*/ 2178965 w 2178965"/>
                  <a:gd name="connsiteY1" fmla="*/ 0 h 685517"/>
                  <a:gd name="connsiteX2" fmla="*/ 2178965 w 2178965"/>
                  <a:gd name="connsiteY2" fmla="*/ 685517 h 685517"/>
                  <a:gd name="connsiteX3" fmla="*/ 0 w 2178965"/>
                  <a:gd name="connsiteY3" fmla="*/ 685517 h 685517"/>
                  <a:gd name="connsiteX4" fmla="*/ 0 w 2178965"/>
                  <a:gd name="connsiteY4" fmla="*/ 1 h 68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65" h="685517">
                    <a:moveTo>
                      <a:pt x="0" y="1"/>
                    </a:moveTo>
                    <a:lnTo>
                      <a:pt x="2178965" y="0"/>
                    </a:lnTo>
                    <a:cubicBezTo>
                      <a:pt x="2178966" y="228505"/>
                      <a:pt x="2178964" y="457012"/>
                      <a:pt x="2178965" y="685517"/>
                    </a:cubicBezTo>
                    <a:lnTo>
                      <a:pt x="0" y="685517"/>
                    </a:lnTo>
                    <a:lnTo>
                      <a:pt x="0" y="1"/>
                    </a:lnTo>
                    <a:close/>
                  </a:path>
                </a:pathLst>
              </a:custGeom>
              <a:ln w="254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de-DE" sz="2600" kern="1200"/>
              </a:p>
            </p:txBody>
          </p:sp>
          <p:sp>
            <p:nvSpPr>
              <p:cNvPr id="27" name="Rechteck 26"/>
              <p:cNvSpPr/>
              <p:nvPr/>
            </p:nvSpPr>
            <p:spPr>
              <a:xfrm>
                <a:off x="1288313" y="1535993"/>
                <a:ext cx="720080" cy="1400383"/>
              </a:xfrm>
              <a:prstGeom prst="rect">
                <a:avLst/>
              </a:prstGeom>
            </p:spPr>
            <p:txBody>
              <a:bodyPr wrap="square">
                <a:spAutoFit/>
              </a:bodyPr>
              <a:lstStyle/>
              <a:p>
                <a:pPr marL="0" indent="0">
                  <a:buClr>
                    <a:schemeClr val="bg2">
                      <a:lumMod val="75000"/>
                    </a:schemeClr>
                  </a:buClr>
                  <a:buSzPct val="100000"/>
                  <a:buNone/>
                </a:pPr>
                <a:r>
                  <a:rPr lang="de-DE" altLang="de-DE" sz="8500" b="1" kern="0" dirty="0">
                    <a:solidFill>
                      <a:schemeClr val="bg1"/>
                    </a:solidFill>
                    <a:latin typeface="Calibri" panose="020F0502020204030204" pitchFamily="34" charset="0"/>
                  </a:rPr>
                  <a:t>§</a:t>
                </a:r>
                <a:endParaRPr lang="de-DE" altLang="de-DE" sz="8500" kern="0" dirty="0">
                  <a:solidFill>
                    <a:schemeClr val="bg1"/>
                  </a:solidFill>
                  <a:latin typeface="Calibri" panose="020F0502020204030204" pitchFamily="34" charset="0"/>
                </a:endParaRPr>
              </a:p>
            </p:txBody>
          </p:sp>
        </p:grpSp>
      </p:grpSp>
      <p:sp>
        <p:nvSpPr>
          <p:cNvPr id="19" name="Textplatzhalter 15"/>
          <p:cNvSpPr>
            <a:spLocks noGrp="1"/>
          </p:cNvSpPr>
          <p:nvPr>
            <p:ph type="body" sz="quarter" idx="10" hasCustomPrompt="1"/>
          </p:nvPr>
        </p:nvSpPr>
        <p:spPr>
          <a:xfrm>
            <a:off x="2978253" y="1837727"/>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Überschrift</a:t>
            </a:r>
          </a:p>
        </p:txBody>
      </p:sp>
      <p:sp>
        <p:nvSpPr>
          <p:cNvPr id="30" name="Textplatzhalter 24"/>
          <p:cNvSpPr>
            <a:spLocks noGrp="1"/>
          </p:cNvSpPr>
          <p:nvPr>
            <p:ph type="body" sz="quarter" idx="12" hasCustomPrompt="1"/>
          </p:nvPr>
        </p:nvSpPr>
        <p:spPr>
          <a:xfrm>
            <a:off x="2978253" y="2636913"/>
            <a:ext cx="7348289" cy="2664296"/>
          </a:xfrm>
          <a:prstGeom prst="rect">
            <a:avLst/>
          </a:prstGeom>
        </p:spPr>
        <p:txBody>
          <a:bodyPr lIns="0"/>
          <a:lstStyle>
            <a:lvl1pPr marL="342900" indent="-342900" eaLnBrk="1" hangingPunct="1">
              <a:spcBef>
                <a:spcPts val="300"/>
              </a:spcBef>
              <a:buFont typeface="Courier New" panose="02070309020205020404" pitchFamily="49" charset="0"/>
              <a:buChar char="o"/>
              <a:defRPr sz="1600" b="0">
                <a:solidFill>
                  <a:schemeClr val="tx1">
                    <a:lumMod val="50000"/>
                    <a:lumOff val="50000"/>
                  </a:schemeClr>
                </a:solidFill>
                <a:latin typeface="Calibri" panose="020F0502020204030204" pitchFamily="34" charset="0"/>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34809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23" name="Gruppieren 22"/>
          <p:cNvGrpSpPr/>
          <p:nvPr/>
        </p:nvGrpSpPr>
        <p:grpSpPr>
          <a:xfrm>
            <a:off x="1487489" y="1412777"/>
            <a:ext cx="8975929" cy="4510195"/>
            <a:chOff x="1310614" y="1727117"/>
            <a:chExt cx="6731947" cy="4510195"/>
          </a:xfrm>
        </p:grpSpPr>
        <p:sp>
          <p:nvSpPr>
            <p:cNvPr id="24" name="Rechteck 24"/>
            <p:cNvSpPr/>
            <p:nvPr/>
          </p:nvSpPr>
          <p:spPr>
            <a:xfrm>
              <a:off x="1311332" y="1748924"/>
              <a:ext cx="6585224" cy="612000"/>
            </a:xfrm>
            <a:custGeom>
              <a:avLst/>
              <a:gdLst>
                <a:gd name="connsiteX0" fmla="*/ 0 w 6566906"/>
                <a:gd name="connsiteY0" fmla="*/ 0 h 612000"/>
                <a:gd name="connsiteX1" fmla="*/ 6566906 w 6566906"/>
                <a:gd name="connsiteY1" fmla="*/ 0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73018 w 6566906"/>
                <a:gd name="connsiteY1" fmla="*/ 18853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11373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73018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31050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28447"/>
                <a:gd name="connsiteY0" fmla="*/ 0 h 612000"/>
                <a:gd name="connsiteX1" fmla="*/ 5931050 w 6528447"/>
                <a:gd name="connsiteY1" fmla="*/ 8579 h 612000"/>
                <a:gd name="connsiteX2" fmla="*/ 6528447 w 6528447"/>
                <a:gd name="connsiteY2" fmla="*/ 606458 h 612000"/>
                <a:gd name="connsiteX3" fmla="*/ 0 w 6528447"/>
                <a:gd name="connsiteY3" fmla="*/ 612000 h 612000"/>
                <a:gd name="connsiteX4" fmla="*/ 0 w 6528447"/>
                <a:gd name="connsiteY4" fmla="*/ 0 h 6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8447" h="612000">
                  <a:moveTo>
                    <a:pt x="0" y="0"/>
                  </a:moveTo>
                  <a:lnTo>
                    <a:pt x="5931050" y="8579"/>
                  </a:lnTo>
                  <a:lnTo>
                    <a:pt x="6528447" y="606458"/>
                  </a:lnTo>
                  <a:lnTo>
                    <a:pt x="0" y="612000"/>
                  </a:lnTo>
                  <a:lnTo>
                    <a:pt x="0" y="0"/>
                  </a:lnTo>
                  <a:close/>
                </a:path>
              </a:pathLst>
            </a:cu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5" name="Richtungspfeil 24"/>
            <p:cNvSpPr/>
            <p:nvPr/>
          </p:nvSpPr>
          <p:spPr>
            <a:xfrm>
              <a:off x="1310614" y="1727117"/>
              <a:ext cx="536567" cy="648000"/>
            </a:xfrm>
            <a:prstGeom prst="homePlate">
              <a:avLst>
                <a:gd name="adj" fmla="val 50495"/>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6" name="Diagonal liegende Ecken des Rechtecks schneiden 25"/>
            <p:cNvSpPr/>
            <p:nvPr/>
          </p:nvSpPr>
          <p:spPr>
            <a:xfrm>
              <a:off x="1311332" y="1748924"/>
              <a:ext cx="6731229" cy="4488388"/>
            </a:xfrm>
            <a:prstGeom prst="snip2Diag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grpSp>
      <p:sp>
        <p:nvSpPr>
          <p:cNvPr id="16" name="Textplatzhalter 15"/>
          <p:cNvSpPr>
            <a:spLocks noGrp="1"/>
          </p:cNvSpPr>
          <p:nvPr>
            <p:ph type="body" sz="quarter" idx="10" hasCustomPrompt="1"/>
          </p:nvPr>
        </p:nvSpPr>
        <p:spPr>
          <a:xfrm>
            <a:off x="2446416" y="1486469"/>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Zusammenfassung</a:t>
            </a:r>
          </a:p>
        </p:txBody>
      </p:sp>
      <p:sp>
        <p:nvSpPr>
          <p:cNvPr id="21" name="Textplatzhalter 24"/>
          <p:cNvSpPr>
            <a:spLocks noGrp="1"/>
          </p:cNvSpPr>
          <p:nvPr>
            <p:ph type="body" sz="quarter" idx="15" hasCustomPrompt="1"/>
          </p:nvPr>
        </p:nvSpPr>
        <p:spPr>
          <a:xfrm>
            <a:off x="2446416" y="2276872"/>
            <a:ext cx="7348289" cy="3384376"/>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lang="de-DE" altLang="de-DE" sz="1600" b="0" dirty="0" smtClean="0">
                <a:solidFill>
                  <a:schemeClr val="accent1"/>
                </a:solidFill>
                <a:latin typeface="Calibri" panose="020F0502020204030204" pitchFamily="34" charset="0"/>
                <a:ea typeface="+mn-ea"/>
                <a:cs typeface="+mn-cs"/>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164343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38A94E5-97A8-3649-B631-67D21BDFDD83}"/>
              </a:ext>
            </a:extLst>
          </p:cNvPr>
          <p:cNvSpPr txBox="1">
            <a:spLocks/>
          </p:cNvSpPr>
          <p:nvPr userDrawn="1"/>
        </p:nvSpPr>
        <p:spPr>
          <a:xfrm>
            <a:off x="10632504" y="980728"/>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id-ID" altLang="de-DE" sz="1200" dirty="0"/>
          </a:p>
        </p:txBody>
      </p:sp>
      <p:grpSp>
        <p:nvGrpSpPr>
          <p:cNvPr id="11" name="Gruppieren 10">
            <a:extLst>
              <a:ext uri="{FF2B5EF4-FFF2-40B4-BE49-F238E27FC236}">
                <a16:creationId xmlns:a16="http://schemas.microsoft.com/office/drawing/2014/main" id="{99F768AB-13AB-CA41-BA25-D3B33874E70E}"/>
              </a:ext>
            </a:extLst>
          </p:cNvPr>
          <p:cNvGrpSpPr/>
          <p:nvPr userDrawn="1"/>
        </p:nvGrpSpPr>
        <p:grpSpPr>
          <a:xfrm>
            <a:off x="-90912" y="-1494377"/>
            <a:ext cx="12274875" cy="8408624"/>
            <a:chOff x="4952" y="-1209919"/>
            <a:chExt cx="9206157" cy="6885384"/>
          </a:xfrm>
        </p:grpSpPr>
        <p:pic>
          <p:nvPicPr>
            <p:cNvPr id="12" name="Grafik 11">
              <a:extLst>
                <a:ext uri="{FF2B5EF4-FFF2-40B4-BE49-F238E27FC236}">
                  <a16:creationId xmlns:a16="http://schemas.microsoft.com/office/drawing/2014/main" id="{A284BB19-DA7F-E94B-8218-549C2DB6B9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81" t="31020" r="17556"/>
            <a:stretch/>
          </p:blipFill>
          <p:spPr>
            <a:xfrm>
              <a:off x="4952" y="-1209919"/>
              <a:ext cx="9206157" cy="6885384"/>
            </a:xfrm>
            <a:prstGeom prst="rect">
              <a:avLst/>
            </a:prstGeom>
          </p:spPr>
        </p:pic>
        <p:sp>
          <p:nvSpPr>
            <p:cNvPr id="13" name="Rechteck 12">
              <a:extLst>
                <a:ext uri="{FF2B5EF4-FFF2-40B4-BE49-F238E27FC236}">
                  <a16:creationId xmlns:a16="http://schemas.microsoft.com/office/drawing/2014/main" id="{919068E1-A466-C048-BBB9-867848E5786E}"/>
                </a:ext>
              </a:extLst>
            </p:cNvPr>
            <p:cNvSpPr/>
            <p:nvPr/>
          </p:nvSpPr>
          <p:spPr>
            <a:xfrm>
              <a:off x="143508" y="5293788"/>
              <a:ext cx="1210909" cy="201618"/>
            </a:xfrm>
            <a:prstGeom prst="rect">
              <a:avLst/>
            </a:prstGeom>
          </p:spPr>
          <p:txBody>
            <a:bodyPr wrap="none">
              <a:spAutoFit/>
            </a:bodyPr>
            <a:lstStyle/>
            <a:p>
              <a:pPr eaLnBrk="1" hangingPunct="1"/>
              <a:r>
                <a:rPr lang="en-US" altLang="de-DE" sz="1000" b="1" kern="1200" dirty="0">
                  <a:solidFill>
                    <a:schemeClr val="bg1"/>
                  </a:solidFill>
                  <a:latin typeface="Calibri" panose="020F0502020204030204" pitchFamily="34" charset="0"/>
                </a:rPr>
                <a:t>© </a:t>
              </a:r>
              <a:r>
                <a:rPr lang="en-US" altLang="de-DE" sz="1000" b="1" dirty="0">
                  <a:solidFill>
                    <a:schemeClr val="bg1"/>
                  </a:solidFill>
                  <a:latin typeface="Calibri" panose="020F0502020204030204" pitchFamily="34" charset="0"/>
                  <a:ea typeface="Roboto" pitchFamily="2" charset="0"/>
                  <a:cs typeface="Roboto" pitchFamily="2" charset="0"/>
                </a:rPr>
                <a:t>Pro Management </a:t>
              </a:r>
              <a:r>
                <a:rPr lang="en-US" altLang="de-DE" sz="1000" b="1" dirty="0" err="1">
                  <a:solidFill>
                    <a:schemeClr val="bg1"/>
                  </a:solidFill>
                  <a:latin typeface="Calibri" panose="020F0502020204030204" pitchFamily="34" charset="0"/>
                  <a:ea typeface="Roboto" pitchFamily="2" charset="0"/>
                  <a:cs typeface="Roboto" pitchFamily="2" charset="0"/>
                </a:rPr>
                <a:t>Verlag</a:t>
              </a:r>
              <a:endParaRPr lang="en-US" altLang="de-DE" sz="1000" b="1" dirty="0">
                <a:solidFill>
                  <a:schemeClr val="bg1"/>
                </a:solidFill>
                <a:latin typeface="Calibri" panose="020F0502020204030204" pitchFamily="34" charset="0"/>
                <a:ea typeface="Roboto" pitchFamily="2" charset="0"/>
                <a:cs typeface="Roboto" pitchFamily="2" charset="0"/>
              </a:endParaRPr>
            </a:p>
          </p:txBody>
        </p:sp>
      </p:grpSp>
      <p:sp>
        <p:nvSpPr>
          <p:cNvPr id="14" name="Rechteck 13">
            <a:extLst>
              <a:ext uri="{FF2B5EF4-FFF2-40B4-BE49-F238E27FC236}">
                <a16:creationId xmlns:a16="http://schemas.microsoft.com/office/drawing/2014/main" id="{6BB3DF37-6E4C-9446-B6E8-D097BC2F5E44}"/>
              </a:ext>
            </a:extLst>
          </p:cNvPr>
          <p:cNvSpPr/>
          <p:nvPr userDrawn="1"/>
        </p:nvSpPr>
        <p:spPr>
          <a:xfrm>
            <a:off x="724501" y="980728"/>
            <a:ext cx="12192000" cy="1446550"/>
          </a:xfrm>
          <a:prstGeom prst="rect">
            <a:avLst/>
          </a:prstGeom>
        </p:spPr>
        <p:txBody>
          <a:bodyPr>
            <a:spAutoFit/>
          </a:bodyPr>
          <a:lstStyle/>
          <a:p>
            <a:pPr>
              <a:defRPr/>
            </a:pPr>
            <a:r>
              <a:rPr lang="de-DE" sz="4400" b="1" dirty="0">
                <a:solidFill>
                  <a:schemeClr val="accent2"/>
                </a:solidFill>
                <a:latin typeface="Calibri" panose="020F0502020204030204" pitchFamily="34" charset="0"/>
                <a:ea typeface="MS PGothic" pitchFamily="34" charset="-128"/>
                <a:cs typeface="Trebuchet MS"/>
              </a:rPr>
              <a:t>Vielen Dank für </a:t>
            </a:r>
          </a:p>
          <a:p>
            <a:pPr>
              <a:defRPr/>
            </a:pPr>
            <a:r>
              <a:rPr lang="de-DE" sz="4400" b="1" dirty="0">
                <a:solidFill>
                  <a:schemeClr val="accent2"/>
                </a:solidFill>
                <a:latin typeface="Calibri" panose="020F0502020204030204" pitchFamily="34" charset="0"/>
                <a:ea typeface="MS PGothic" pitchFamily="34" charset="-128"/>
                <a:cs typeface="Trebuchet MS"/>
              </a:rPr>
              <a:t>Ihre Aufmerksamkeit!</a:t>
            </a:r>
            <a:endParaRPr lang="de-DE" sz="4400" b="1" dirty="0">
              <a:solidFill>
                <a:schemeClr val="accent2"/>
              </a:solidFill>
              <a:effectLst>
                <a:outerShdw blurRad="38100" dist="38100" dir="2700000" algn="tl">
                  <a:srgbClr val="000000">
                    <a:alpha val="43137"/>
                  </a:srgbClr>
                </a:outerShdw>
              </a:effectLst>
              <a:latin typeface="Calibri" panose="020F0502020204030204" pitchFamily="34" charset="0"/>
              <a:ea typeface="MS PGothic" pitchFamily="34" charset="-128"/>
              <a:cs typeface="Trebuchet MS"/>
            </a:endParaRPr>
          </a:p>
        </p:txBody>
      </p:sp>
      <p:pic>
        <p:nvPicPr>
          <p:cNvPr id="8" name="Grafik 7" descr="Ein Bild, das Text, ClipArt enthält.&#10;&#10;Automatisch generierte Beschreibung">
            <a:extLst>
              <a:ext uri="{FF2B5EF4-FFF2-40B4-BE49-F238E27FC236}">
                <a16:creationId xmlns:a16="http://schemas.microsoft.com/office/drawing/2014/main" id="{63CF6228-FD88-68CB-6B76-96325733AA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6320" y="5494498"/>
            <a:ext cx="2825430" cy="1038443"/>
          </a:xfrm>
          <a:prstGeom prst="rect">
            <a:avLst/>
          </a:prstGeom>
        </p:spPr>
      </p:pic>
    </p:spTree>
    <p:extLst>
      <p:ext uri="{BB962C8B-B14F-4D97-AF65-F5344CB8AC3E}">
        <p14:creationId xmlns:p14="http://schemas.microsoft.com/office/powerpoint/2010/main" val="140089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35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opf- und Fußzeile">
    <p:spTree>
      <p:nvGrpSpPr>
        <p:cNvPr id="1" name=""/>
        <p:cNvGrpSpPr/>
        <p:nvPr/>
      </p:nvGrpSpPr>
      <p:grpSpPr>
        <a:xfrm>
          <a:off x="0" y="0"/>
          <a:ext cx="0" cy="0"/>
          <a:chOff x="0" y="0"/>
          <a:chExt cx="0" cy="0"/>
        </a:xfrm>
      </p:grpSpPr>
      <p:sp>
        <p:nvSpPr>
          <p:cNvPr id="14" name="Rechteck 13"/>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18"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19" name="Gruppieren 18"/>
          <p:cNvGrpSpPr/>
          <p:nvPr userDrawn="1"/>
        </p:nvGrpSpPr>
        <p:grpSpPr>
          <a:xfrm>
            <a:off x="0" y="6810043"/>
            <a:ext cx="12192000" cy="73987"/>
            <a:chOff x="0" y="6810042"/>
            <a:chExt cx="9144000" cy="73987"/>
          </a:xfrm>
        </p:grpSpPr>
        <p:grpSp>
          <p:nvGrpSpPr>
            <p:cNvPr id="20" name="Group 51"/>
            <p:cNvGrpSpPr>
              <a:grpSpLocks/>
            </p:cNvGrpSpPr>
            <p:nvPr/>
          </p:nvGrpSpPr>
          <p:grpSpPr bwMode="auto">
            <a:xfrm flipV="1">
              <a:off x="0" y="6810042"/>
              <a:ext cx="8488680" cy="73987"/>
              <a:chOff x="0" y="4976"/>
              <a:chExt cx="6684" cy="64"/>
            </a:xfrm>
          </p:grpSpPr>
          <p:sp>
            <p:nvSpPr>
              <p:cNvPr id="22"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21"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288566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Rechteck 12"/>
          <p:cNvSpPr/>
          <p:nvPr userDrawn="1"/>
        </p:nvSpPr>
        <p:spPr>
          <a:xfrm>
            <a:off x="713656" y="871644"/>
            <a:ext cx="1062150" cy="461665"/>
          </a:xfrm>
          <a:prstGeom prst="rect">
            <a:avLst/>
          </a:prstGeom>
        </p:spPr>
        <p:txBody>
          <a:bodyPr wrap="none" lIns="0">
            <a:spAutoFit/>
          </a:bodyPr>
          <a:lstStyle/>
          <a:p>
            <a:pPr>
              <a:buClr>
                <a:schemeClr val="bg2">
                  <a:lumMod val="75000"/>
                </a:schemeClr>
              </a:buClr>
              <a:buSzPct val="130000"/>
            </a:pPr>
            <a:r>
              <a:rPr lang="de-DE" altLang="de-DE" sz="2400" b="1" kern="0" dirty="0">
                <a:solidFill>
                  <a:schemeClr val="accent1"/>
                </a:solidFill>
                <a:latin typeface="Calibri" panose="020F0502020204030204" pitchFamily="34" charset="0"/>
              </a:rPr>
              <a:t>Agenda</a:t>
            </a:r>
          </a:p>
        </p:txBody>
      </p:sp>
      <p:sp>
        <p:nvSpPr>
          <p:cNvPr id="14" name="Rechteck 13"/>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18"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19" name="Gruppieren 18"/>
          <p:cNvGrpSpPr/>
          <p:nvPr userDrawn="1"/>
        </p:nvGrpSpPr>
        <p:grpSpPr>
          <a:xfrm>
            <a:off x="0" y="6810043"/>
            <a:ext cx="12192000" cy="73987"/>
            <a:chOff x="0" y="6810042"/>
            <a:chExt cx="9144000" cy="73987"/>
          </a:xfrm>
        </p:grpSpPr>
        <p:grpSp>
          <p:nvGrpSpPr>
            <p:cNvPr id="20" name="Group 51"/>
            <p:cNvGrpSpPr>
              <a:grpSpLocks/>
            </p:cNvGrpSpPr>
            <p:nvPr/>
          </p:nvGrpSpPr>
          <p:grpSpPr bwMode="auto">
            <a:xfrm flipV="1">
              <a:off x="0" y="6810042"/>
              <a:ext cx="8488680" cy="73987"/>
              <a:chOff x="0" y="4976"/>
              <a:chExt cx="6684" cy="64"/>
            </a:xfrm>
          </p:grpSpPr>
          <p:sp>
            <p:nvSpPr>
              <p:cNvPr id="22"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21"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aphicFrame>
        <p:nvGraphicFramePr>
          <p:cNvPr id="36" name="Diagramm 35"/>
          <p:cNvGraphicFramePr/>
          <p:nvPr userDrawn="1">
            <p:extLst>
              <p:ext uri="{D42A27DB-BD31-4B8C-83A1-F6EECF244321}">
                <p14:modId xmlns:p14="http://schemas.microsoft.com/office/powerpoint/2010/main" val="3809866381"/>
              </p:ext>
            </p:extLst>
          </p:nvPr>
        </p:nvGraphicFramePr>
        <p:xfrm>
          <a:off x="1679509" y="2192124"/>
          <a:ext cx="8448939" cy="2316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Textplatzhalter 4"/>
          <p:cNvSpPr>
            <a:spLocks noGrp="1"/>
          </p:cNvSpPr>
          <p:nvPr>
            <p:ph type="body" sz="quarter" idx="10" hasCustomPrompt="1"/>
          </p:nvPr>
        </p:nvSpPr>
        <p:spPr>
          <a:xfrm>
            <a:off x="2255573" y="2207401"/>
            <a:ext cx="7872875" cy="329898"/>
          </a:xfrm>
          <a:prstGeom prst="rect">
            <a:avLst/>
          </a:prstGeom>
        </p:spPr>
        <p:txBody>
          <a:bodyPr lIns="216000"/>
          <a:lstStyle>
            <a:lvl1pPr marL="0" indent="0">
              <a:buNone/>
              <a:defRPr sz="17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1</a:t>
            </a:r>
          </a:p>
        </p:txBody>
      </p:sp>
      <p:sp>
        <p:nvSpPr>
          <p:cNvPr id="38" name="Textplatzhalter 4"/>
          <p:cNvSpPr>
            <a:spLocks noGrp="1"/>
          </p:cNvSpPr>
          <p:nvPr>
            <p:ph type="body" sz="quarter" idx="11" hasCustomPrompt="1"/>
          </p:nvPr>
        </p:nvSpPr>
        <p:spPr>
          <a:xfrm>
            <a:off x="2255573" y="2788800"/>
            <a:ext cx="7872875" cy="329898"/>
          </a:xfrm>
          <a:prstGeom prst="rect">
            <a:avLst/>
          </a:prstGeom>
        </p:spPr>
        <p:txBody>
          <a:bodyPr lIns="216000"/>
          <a:lstStyle>
            <a:lvl1pPr marL="0" indent="0">
              <a:buNone/>
              <a:defRPr sz="17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2</a:t>
            </a:r>
          </a:p>
        </p:txBody>
      </p:sp>
      <p:sp>
        <p:nvSpPr>
          <p:cNvPr id="39" name="Textplatzhalter 4"/>
          <p:cNvSpPr>
            <a:spLocks noGrp="1"/>
          </p:cNvSpPr>
          <p:nvPr>
            <p:ph type="body" sz="quarter" idx="12" hasCustomPrompt="1"/>
          </p:nvPr>
        </p:nvSpPr>
        <p:spPr>
          <a:xfrm>
            <a:off x="2255573" y="3329156"/>
            <a:ext cx="7872875" cy="329898"/>
          </a:xfrm>
          <a:prstGeom prst="rect">
            <a:avLst/>
          </a:prstGeom>
        </p:spPr>
        <p:txBody>
          <a:bodyPr lIns="216000"/>
          <a:lstStyle>
            <a:lvl1pPr marL="0" indent="0">
              <a:buNone/>
              <a:defRPr sz="17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3</a:t>
            </a:r>
          </a:p>
        </p:txBody>
      </p:sp>
      <p:sp>
        <p:nvSpPr>
          <p:cNvPr id="40" name="Textplatzhalter 4"/>
          <p:cNvSpPr>
            <a:spLocks noGrp="1"/>
          </p:cNvSpPr>
          <p:nvPr>
            <p:ph type="body" sz="quarter" idx="13" hasCustomPrompt="1"/>
          </p:nvPr>
        </p:nvSpPr>
        <p:spPr>
          <a:xfrm>
            <a:off x="2251150" y="3869512"/>
            <a:ext cx="7872875" cy="329898"/>
          </a:xfrm>
          <a:prstGeom prst="rect">
            <a:avLst/>
          </a:prstGeom>
        </p:spPr>
        <p:txBody>
          <a:bodyPr lIns="216000"/>
          <a:lstStyle>
            <a:lvl1pPr marL="0" indent="0">
              <a:buNone/>
              <a:defRPr sz="17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4</a:t>
            </a:r>
          </a:p>
        </p:txBody>
      </p:sp>
    </p:spTree>
    <p:extLst>
      <p:ext uri="{BB962C8B-B14F-4D97-AF65-F5344CB8AC3E}">
        <p14:creationId xmlns:p14="http://schemas.microsoft.com/office/powerpoint/2010/main" val="1179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ser">
    <p:bg>
      <p:bgPr>
        <a:pattFill prst="pct75">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12192000" cy="6858000"/>
          </a:xfrm>
          <a:prstGeom prst="rect">
            <a:avLst/>
          </a:prstGeom>
          <a:pattFill prst="pct75">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platzhalter 3"/>
          <p:cNvSpPr>
            <a:spLocks noGrp="1"/>
          </p:cNvSpPr>
          <p:nvPr>
            <p:ph type="body" sz="quarter" idx="10" hasCustomPrompt="1"/>
          </p:nvPr>
        </p:nvSpPr>
        <p:spPr>
          <a:xfrm>
            <a:off x="0" y="2992942"/>
            <a:ext cx="12192000" cy="796098"/>
          </a:xfrm>
          <a:prstGeom prst="rect">
            <a:avLst/>
          </a:prstGeom>
        </p:spPr>
        <p:txBody>
          <a:bodyPr/>
          <a:lstStyle>
            <a:lvl1pPr marL="0" marR="0" indent="0" algn="ctr" defTabSz="914400" rtl="0" eaLnBrk="1" fontAlgn="base" latinLnBrk="0" hangingPunct="1">
              <a:lnSpc>
                <a:spcPct val="100000"/>
              </a:lnSpc>
              <a:spcBef>
                <a:spcPct val="20000"/>
              </a:spcBef>
              <a:spcAft>
                <a:spcPct val="0"/>
              </a:spcAft>
              <a:buClrTx/>
              <a:buSzTx/>
              <a:buFontTx/>
              <a:buNone/>
              <a:tabLst/>
              <a:defRPr sz="4400" b="1" baseline="0">
                <a:solidFill>
                  <a:schemeClr val="accent2"/>
                </a:solidFill>
                <a:latin typeface="Calibri" panose="020F0502020204030204"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de-DE" dirty="0"/>
              <a:t>Zwischenüberschrift</a:t>
            </a:r>
          </a:p>
        </p:txBody>
      </p:sp>
    </p:spTree>
    <p:extLst>
      <p:ext uri="{BB962C8B-B14F-4D97-AF65-F5344CB8AC3E}">
        <p14:creationId xmlns:p14="http://schemas.microsoft.com/office/powerpoint/2010/main" val="3591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mit Text">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6" name="Textplatzhalter 24"/>
          <p:cNvSpPr>
            <a:spLocks noGrp="1"/>
          </p:cNvSpPr>
          <p:nvPr>
            <p:ph type="body" sz="quarter" idx="12" hasCustomPrompt="1"/>
          </p:nvPr>
        </p:nvSpPr>
        <p:spPr>
          <a:xfrm>
            <a:off x="713656" y="2423930"/>
            <a:ext cx="10604584" cy="3741374"/>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sz="1600" b="0">
                <a:solidFill>
                  <a:schemeClr val="tx1">
                    <a:lumMod val="50000"/>
                    <a:lumOff val="50000"/>
                  </a:schemeClr>
                </a:solidFill>
                <a:latin typeface="Calibri" panose="020F0502020204030204" pitchFamily="34" charset="0"/>
              </a:defRPr>
            </a:lvl1pPr>
          </a:lstStyle>
          <a:p>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dis </a:t>
            </a:r>
            <a:r>
              <a:rPr lang="de-DE" altLang="de-DE" sz="1600" dirty="0" err="1">
                <a:solidFill>
                  <a:schemeClr val="tx1">
                    <a:lumMod val="50000"/>
                    <a:lumOff val="50000"/>
                  </a:schemeClr>
                </a:solidFill>
                <a:latin typeface="Calibri" panose="020F0502020204030204" pitchFamily="34" charset="0"/>
              </a:rPr>
              <a:t>acitis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alique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voluptaqui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consero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quidescit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rerecto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offic</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temporror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mil</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maio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beris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estibusam</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eatiae</a:t>
            </a:r>
            <a:r>
              <a:rPr lang="de-DE" altLang="de-DE" sz="1600" dirty="0">
                <a:solidFill>
                  <a:schemeClr val="tx1">
                    <a:lumMod val="50000"/>
                    <a:lumOff val="50000"/>
                  </a:schemeClr>
                </a:solidFill>
                <a:latin typeface="Calibri" panose="020F0502020204030204" pitchFamily="34" charset="0"/>
              </a:rPr>
              <a:t> con ex </a:t>
            </a:r>
            <a:r>
              <a:rPr lang="de-DE" altLang="de-DE" sz="1600" dirty="0" err="1">
                <a:solidFill>
                  <a:schemeClr val="tx1">
                    <a:lumMod val="50000"/>
                    <a:lumOff val="50000"/>
                  </a:schemeClr>
                </a:solidFill>
                <a:latin typeface="Calibri" panose="020F0502020204030204" pitchFamily="34" charset="0"/>
              </a:rPr>
              <a:t>escimi</a:t>
            </a:r>
            <a:r>
              <a:rPr lang="de-DE" altLang="de-DE" sz="1600" dirty="0">
                <a:solidFill>
                  <a:schemeClr val="tx1">
                    <a:lumMod val="50000"/>
                    <a:lumOff val="50000"/>
                  </a:schemeClr>
                </a:solidFill>
                <a:latin typeface="Calibri" panose="020F0502020204030204" pitchFamily="34" charset="0"/>
              </a:rPr>
              <a:t>, quia </a:t>
            </a:r>
            <a:r>
              <a:rPr lang="de-DE" altLang="de-DE" sz="1600" dirty="0" err="1">
                <a:solidFill>
                  <a:schemeClr val="tx1">
                    <a:lumMod val="50000"/>
                    <a:lumOff val="50000"/>
                  </a:schemeClr>
                </a:solidFill>
                <a:latin typeface="Calibri" panose="020F0502020204030204" pitchFamily="34" charset="0"/>
              </a:rPr>
              <a:t>ium</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sinvenis</a:t>
            </a:r>
            <a:r>
              <a:rPr lang="de-DE" altLang="de-DE" sz="1600" dirty="0">
                <a:solidFill>
                  <a:schemeClr val="tx1">
                    <a:lumMod val="50000"/>
                    <a:lumOff val="50000"/>
                  </a:schemeClr>
                </a:solidFill>
                <a:latin typeface="Calibri" panose="020F0502020204030204" pitchFamily="34" charset="0"/>
              </a:rPr>
              <a:t> quo cum </a:t>
            </a:r>
            <a:r>
              <a:rPr lang="de-DE" altLang="de-DE" sz="1600" dirty="0" err="1">
                <a:solidFill>
                  <a:schemeClr val="tx1">
                    <a:lumMod val="50000"/>
                    <a:lumOff val="50000"/>
                  </a:schemeClr>
                </a:solidFill>
                <a:latin typeface="Calibri" panose="020F0502020204030204" pitchFamily="34" charset="0"/>
              </a:rPr>
              <a:t>desti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a:t>
            </a:r>
            <a:r>
              <a:rPr lang="de-DE" altLang="de-DE" sz="1600" dirty="0">
                <a:solidFill>
                  <a:schemeClr val="tx1">
                    <a:lumMod val="50000"/>
                    <a:lumOff val="50000"/>
                  </a:schemeClr>
                </a:solidFill>
                <a:latin typeface="Calibri" panose="020F0502020204030204" pitchFamily="34" charset="0"/>
              </a:rPr>
              <a:t>.</a:t>
            </a:r>
          </a:p>
          <a:p>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endParaRPr lang="de-DE" altLang="de-DE" sz="1600" dirty="0">
              <a:solidFill>
                <a:schemeClr val="tx1">
                  <a:lumMod val="50000"/>
                  <a:lumOff val="50000"/>
                </a:schemeClr>
              </a:solidFill>
              <a:latin typeface="Calibri" panose="020F0502020204030204" pitchFamily="34" charset="0"/>
            </a:endParaRP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
        <p:nvSpPr>
          <p:cNvPr id="19" name="Textplatzhalter 14"/>
          <p:cNvSpPr>
            <a:spLocks noGrp="1"/>
          </p:cNvSpPr>
          <p:nvPr>
            <p:ph type="body" sz="quarter" idx="10" hasCustomPrompt="1"/>
          </p:nvPr>
        </p:nvSpPr>
        <p:spPr>
          <a:xfrm>
            <a:off x="713657" y="1743199"/>
            <a:ext cx="10604583" cy="431502"/>
          </a:xfrm>
          <a:prstGeom prst="rect">
            <a:avLst/>
          </a:prstGeom>
        </p:spPr>
        <p:txBody>
          <a:bodyPr lIns="0"/>
          <a:lstStyle>
            <a:lvl1pPr marL="0" indent="0">
              <a:buNone/>
              <a:defRPr sz="2400" b="1">
                <a:solidFill>
                  <a:schemeClr val="accent1"/>
                </a:solidFill>
                <a:latin typeface="Calibri" panose="020F0502020204030204" pitchFamily="34" charset="0"/>
              </a:defRPr>
            </a:lvl1pPr>
          </a:lstStyle>
          <a:p>
            <a:pPr lvl="0"/>
            <a:r>
              <a:rPr lang="de-DE" dirty="0"/>
              <a:t>Überschrift</a:t>
            </a:r>
          </a:p>
        </p:txBody>
      </p:sp>
    </p:spTree>
    <p:extLst>
      <p:ext uri="{BB962C8B-B14F-4D97-AF65-F5344CB8AC3E}">
        <p14:creationId xmlns:p14="http://schemas.microsoft.com/office/powerpoint/2010/main" val="326496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mit Text und Bild">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6" name="Textplatzhalter 24"/>
          <p:cNvSpPr>
            <a:spLocks noGrp="1"/>
          </p:cNvSpPr>
          <p:nvPr>
            <p:ph type="body" sz="quarter" idx="12" hasCustomPrompt="1"/>
          </p:nvPr>
        </p:nvSpPr>
        <p:spPr>
          <a:xfrm>
            <a:off x="713656" y="2423930"/>
            <a:ext cx="6918515" cy="3885390"/>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sz="1600" b="0">
                <a:solidFill>
                  <a:schemeClr val="tx1">
                    <a:lumMod val="50000"/>
                    <a:lumOff val="50000"/>
                  </a:schemeClr>
                </a:solidFill>
                <a:latin typeface="Calibri" panose="020F0502020204030204" pitchFamily="34" charset="0"/>
              </a:defRPr>
            </a:lvl1pPr>
          </a:lstStyle>
          <a:p>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dis </a:t>
            </a:r>
            <a:r>
              <a:rPr lang="de-DE" altLang="de-DE" sz="1600" dirty="0" err="1">
                <a:solidFill>
                  <a:schemeClr val="tx1">
                    <a:lumMod val="50000"/>
                    <a:lumOff val="50000"/>
                  </a:schemeClr>
                </a:solidFill>
                <a:latin typeface="Calibri" panose="020F0502020204030204" pitchFamily="34" charset="0"/>
              </a:rPr>
              <a:t>acitis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alique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voluptaqui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consero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quidescit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rerecto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offic</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temporror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mil</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maio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beris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estibusam</a:t>
            </a:r>
            <a:r>
              <a:rPr lang="de-DE" altLang="de-DE" sz="1600" dirty="0">
                <a:solidFill>
                  <a:schemeClr val="tx1">
                    <a:lumMod val="50000"/>
                    <a:lumOff val="50000"/>
                  </a:schemeClr>
                </a:solidFill>
                <a:latin typeface="Calibri" panose="020F0502020204030204" pitchFamily="34" charset="0"/>
              </a:rPr>
              <a:t>.</a:t>
            </a:r>
          </a:p>
          <a:p>
            <a:pPr marL="342900" indent="-342900">
              <a:spcBef>
                <a:spcPts val="300"/>
              </a:spcBef>
              <a:buFont typeface="Courier New" panose="02070309020205020404" pitchFamily="49" charset="0"/>
              <a:buChar char="o"/>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
        <p:nvSpPr>
          <p:cNvPr id="19" name="Textplatzhalter 14"/>
          <p:cNvSpPr>
            <a:spLocks noGrp="1"/>
          </p:cNvSpPr>
          <p:nvPr>
            <p:ph type="body" sz="quarter" idx="10" hasCustomPrompt="1"/>
          </p:nvPr>
        </p:nvSpPr>
        <p:spPr>
          <a:xfrm>
            <a:off x="713657" y="1743199"/>
            <a:ext cx="10604583" cy="431502"/>
          </a:xfrm>
          <a:prstGeom prst="rect">
            <a:avLst/>
          </a:prstGeom>
        </p:spPr>
        <p:txBody>
          <a:bodyPr lIns="0"/>
          <a:lstStyle>
            <a:lvl1pPr marL="0" indent="0">
              <a:buNone/>
              <a:defRPr sz="2400" b="1">
                <a:solidFill>
                  <a:schemeClr val="accent1"/>
                </a:solidFill>
                <a:latin typeface="Calibri" panose="020F0502020204030204" pitchFamily="34" charset="0"/>
              </a:defRPr>
            </a:lvl1pPr>
          </a:lstStyle>
          <a:p>
            <a:pPr lvl="0"/>
            <a:r>
              <a:rPr lang="de-DE" dirty="0"/>
              <a:t>Überschrift</a:t>
            </a:r>
          </a:p>
        </p:txBody>
      </p:sp>
      <p:sp>
        <p:nvSpPr>
          <p:cNvPr id="22" name="Bildplatzhalter 12"/>
          <p:cNvSpPr>
            <a:spLocks noGrp="1"/>
          </p:cNvSpPr>
          <p:nvPr>
            <p:ph type="pic" sz="quarter" idx="15"/>
          </p:nvPr>
        </p:nvSpPr>
        <p:spPr>
          <a:xfrm>
            <a:off x="7958385"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Tree>
    <p:extLst>
      <p:ext uri="{BB962C8B-B14F-4D97-AF65-F5344CB8AC3E}">
        <p14:creationId xmlns:p14="http://schemas.microsoft.com/office/powerpoint/2010/main" val="233069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mit mehreren Bildern">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9" name="Textplatzhalter 14"/>
          <p:cNvSpPr>
            <a:spLocks noGrp="1"/>
          </p:cNvSpPr>
          <p:nvPr>
            <p:ph type="body" sz="quarter" idx="10" hasCustomPrompt="1"/>
          </p:nvPr>
        </p:nvSpPr>
        <p:spPr>
          <a:xfrm>
            <a:off x="713657" y="1743199"/>
            <a:ext cx="10604583" cy="431502"/>
          </a:xfrm>
          <a:prstGeom prst="rect">
            <a:avLst/>
          </a:prstGeom>
        </p:spPr>
        <p:txBody>
          <a:bodyPr lIns="0"/>
          <a:lstStyle>
            <a:lvl1pPr marL="0" indent="0">
              <a:buNone/>
              <a:defRPr sz="2400" b="1">
                <a:solidFill>
                  <a:schemeClr val="accent1"/>
                </a:solidFill>
                <a:latin typeface="Calibri" panose="020F0502020204030204" pitchFamily="34" charset="0"/>
              </a:defRPr>
            </a:lvl1pPr>
          </a:lstStyle>
          <a:p>
            <a:pPr lvl="0"/>
            <a:r>
              <a:rPr lang="de-DE" dirty="0"/>
              <a:t>Überschrift</a:t>
            </a:r>
          </a:p>
        </p:txBody>
      </p:sp>
      <p:sp>
        <p:nvSpPr>
          <p:cNvPr id="31" name="Bildplatzhalter 12"/>
          <p:cNvSpPr>
            <a:spLocks noGrp="1"/>
          </p:cNvSpPr>
          <p:nvPr>
            <p:ph type="pic" sz="quarter" idx="15"/>
          </p:nvPr>
        </p:nvSpPr>
        <p:spPr>
          <a:xfrm>
            <a:off x="7958385"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
        <p:nvSpPr>
          <p:cNvPr id="32" name="Bildplatzhalter 12"/>
          <p:cNvSpPr>
            <a:spLocks noGrp="1"/>
          </p:cNvSpPr>
          <p:nvPr>
            <p:ph type="pic" sz="quarter" idx="16"/>
          </p:nvPr>
        </p:nvSpPr>
        <p:spPr>
          <a:xfrm>
            <a:off x="4315599"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
        <p:nvSpPr>
          <p:cNvPr id="33" name="Bildplatzhalter 12"/>
          <p:cNvSpPr>
            <a:spLocks noGrp="1"/>
          </p:cNvSpPr>
          <p:nvPr>
            <p:ph type="pic" sz="quarter" idx="17"/>
          </p:nvPr>
        </p:nvSpPr>
        <p:spPr>
          <a:xfrm>
            <a:off x="713657" y="2276872"/>
            <a:ext cx="3359855"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Tree>
    <p:extLst>
      <p:ext uri="{BB962C8B-B14F-4D97-AF65-F5344CB8AC3E}">
        <p14:creationId xmlns:p14="http://schemas.microsoft.com/office/powerpoint/2010/main" val="85278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lie mit einem Bild">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9" name="Textplatzhalter 14"/>
          <p:cNvSpPr>
            <a:spLocks noGrp="1"/>
          </p:cNvSpPr>
          <p:nvPr>
            <p:ph type="body" sz="quarter" idx="10" hasCustomPrompt="1"/>
          </p:nvPr>
        </p:nvSpPr>
        <p:spPr>
          <a:xfrm>
            <a:off x="713657" y="1743199"/>
            <a:ext cx="10604583" cy="431502"/>
          </a:xfrm>
          <a:prstGeom prst="rect">
            <a:avLst/>
          </a:prstGeom>
        </p:spPr>
        <p:txBody>
          <a:bodyPr lIns="0"/>
          <a:lstStyle>
            <a:lvl1pPr marL="0" indent="0">
              <a:buNone/>
              <a:defRPr sz="2400" b="1">
                <a:solidFill>
                  <a:schemeClr val="accent1"/>
                </a:solidFill>
                <a:latin typeface="Calibri" panose="020F0502020204030204" pitchFamily="34" charset="0"/>
              </a:defRPr>
            </a:lvl1pPr>
          </a:lstStyle>
          <a:p>
            <a:pPr lvl="0"/>
            <a:r>
              <a:rPr lang="de-DE" dirty="0"/>
              <a:t>Überschrift</a:t>
            </a:r>
          </a:p>
        </p:txBody>
      </p:sp>
      <p:sp>
        <p:nvSpPr>
          <p:cNvPr id="17" name="Bildplatzhalter 12"/>
          <p:cNvSpPr>
            <a:spLocks noGrp="1"/>
          </p:cNvSpPr>
          <p:nvPr>
            <p:ph type="pic" sz="quarter" idx="17"/>
          </p:nvPr>
        </p:nvSpPr>
        <p:spPr>
          <a:xfrm>
            <a:off x="713657" y="2276872"/>
            <a:ext cx="10604583" cy="2988001"/>
          </a:xfrm>
          <a:prstGeom prst="rect">
            <a:avLst/>
          </a:prstGeom>
        </p:spPr>
        <p:txBody>
          <a:bodyPr/>
          <a:lstStyle>
            <a:lvl1pPr marL="0" indent="0">
              <a:buNone/>
              <a:defRPr sz="1200">
                <a:latin typeface="Calibri" panose="020F0502020204030204" pitchFamily="34" charset="0"/>
              </a:defRPr>
            </a:lvl1pPr>
          </a:lstStyle>
          <a:p>
            <a:r>
              <a:rPr lang="de-DE"/>
              <a:t>Bild durch Klicken auf Symbol hinzufügen</a:t>
            </a:r>
            <a:endParaRPr lang="de-DE" dirty="0"/>
          </a:p>
        </p:txBody>
      </p:sp>
    </p:spTree>
    <p:extLst>
      <p:ext uri="{BB962C8B-B14F-4D97-AF65-F5344CB8AC3E}">
        <p14:creationId xmlns:p14="http://schemas.microsoft.com/office/powerpoint/2010/main" val="200223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610102" y="426150"/>
            <a:ext cx="10286431" cy="338554"/>
          </a:xfrm>
          <a:prstGeom prst="rect">
            <a:avLst/>
          </a:prstGeom>
          <a:effectLst/>
        </p:spPr>
        <p:txBody>
          <a:bodyPr wrap="square">
            <a:spAutoFit/>
          </a:bodyPr>
          <a:lstStyle/>
          <a:p>
            <a:pPr>
              <a:defRPr/>
            </a:pPr>
            <a:r>
              <a:rPr lang="de-DE" sz="1600" b="1" dirty="0">
                <a:solidFill>
                  <a:schemeClr val="tx1">
                    <a:lumMod val="50000"/>
                    <a:lumOff val="50000"/>
                  </a:schemeClr>
                </a:solidFill>
                <a:effectLst/>
                <a:latin typeface="Calibri" panose="020F0502020204030204" pitchFamily="34" charset="0"/>
                <a:ea typeface="MS PGothic" pitchFamily="34" charset="-128"/>
                <a:cs typeface="Trebuchet MS"/>
              </a:rPr>
              <a:t>Ladungssicherung</a:t>
            </a:r>
            <a:r>
              <a:rPr lang="de-DE" sz="1600" b="1" baseline="0" dirty="0">
                <a:solidFill>
                  <a:schemeClr val="tx1">
                    <a:lumMod val="50000"/>
                    <a:lumOff val="50000"/>
                  </a:schemeClr>
                </a:solidFill>
                <a:effectLst/>
                <a:latin typeface="Calibri" panose="020F0502020204030204" pitchFamily="34" charset="0"/>
                <a:ea typeface="MS PGothic" pitchFamily="34" charset="-128"/>
                <a:cs typeface="Trebuchet MS"/>
              </a:rPr>
              <a:t> im Container</a:t>
            </a:r>
          </a:p>
        </p:txBody>
      </p:sp>
    </p:spTree>
  </p:cSld>
  <p:clrMap bg1="lt1" tx1="dk1" bg2="lt2" tx2="dk2" accent1="accent1" accent2="accent2" accent3="accent3" accent4="accent4" accent5="accent5" accent6="accent6" hlink="hlink" folHlink="folHlink"/>
  <p:sldLayoutIdLst>
    <p:sldLayoutId id="2147483690" r:id="rId1"/>
    <p:sldLayoutId id="2147483686" r:id="rId2"/>
    <p:sldLayoutId id="2147483697" r:id="rId3"/>
    <p:sldLayoutId id="2147483685" r:id="rId4"/>
    <p:sldLayoutId id="2147483695" r:id="rId5"/>
    <p:sldLayoutId id="2147483684" r:id="rId6"/>
    <p:sldLayoutId id="2147483692" r:id="rId7"/>
    <p:sldLayoutId id="2147483693" r:id="rId8"/>
    <p:sldLayoutId id="2147483694" r:id="rId9"/>
    <p:sldLayoutId id="2147483696" r:id="rId10"/>
    <p:sldLayoutId id="2147483687" r:id="rId11"/>
    <p:sldLayoutId id="2147483688" r:id="rId12"/>
    <p:sldLayoutId id="2147483689" r:id="rId13"/>
    <p:sldLayoutId id="2147483691"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Sans Unicode" pitchFamily="34" charset="0"/>
        </a:defRPr>
      </a:lvl2pPr>
      <a:lvl3pPr algn="ctr" rtl="0" eaLnBrk="1" fontAlgn="base" hangingPunct="1">
        <a:spcBef>
          <a:spcPct val="0"/>
        </a:spcBef>
        <a:spcAft>
          <a:spcPct val="0"/>
        </a:spcAft>
        <a:defRPr sz="4400">
          <a:solidFill>
            <a:schemeClr val="tx2"/>
          </a:solidFill>
          <a:latin typeface="Lucida Sans Unicode" pitchFamily="34" charset="0"/>
        </a:defRPr>
      </a:lvl3pPr>
      <a:lvl4pPr algn="ctr" rtl="0" eaLnBrk="1" fontAlgn="base" hangingPunct="1">
        <a:spcBef>
          <a:spcPct val="0"/>
        </a:spcBef>
        <a:spcAft>
          <a:spcPct val="0"/>
        </a:spcAft>
        <a:defRPr sz="4400">
          <a:solidFill>
            <a:schemeClr val="tx2"/>
          </a:solidFill>
          <a:latin typeface="Lucida Sans Unicode" pitchFamily="34" charset="0"/>
        </a:defRPr>
      </a:lvl4pPr>
      <a:lvl5pPr algn="ctr" rtl="0" eaLnBrk="1" fontAlgn="base" hangingPunct="1">
        <a:spcBef>
          <a:spcPct val="0"/>
        </a:spcBef>
        <a:spcAft>
          <a:spcPct val="0"/>
        </a:spcAft>
        <a:defRPr sz="4400">
          <a:solidFill>
            <a:schemeClr val="tx2"/>
          </a:solidFill>
          <a:latin typeface="Lucida Sans Unicode"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911424" y="765201"/>
            <a:ext cx="6120680" cy="708025"/>
          </a:xfrm>
          <a:prstGeom prst="rect">
            <a:avLst/>
          </a:prstGeom>
        </p:spPr>
        <p:txBody>
          <a:bodyPr wrap="square" lIns="0">
            <a:spAutoFit/>
          </a:bodyPr>
          <a:lstStyle/>
          <a:p>
            <a:pPr>
              <a:defRPr/>
            </a:pPr>
            <a:r>
              <a:rPr lang="de-DE" sz="4000" b="1" dirty="0">
                <a:solidFill>
                  <a:schemeClr val="accent2"/>
                </a:solidFill>
                <a:latin typeface="Calibri" panose="020F0502020204030204" pitchFamily="34" charset="0"/>
                <a:ea typeface="MS PGothic" pitchFamily="34" charset="-128"/>
                <a:cs typeface="Trebuchet MS"/>
              </a:rPr>
              <a:t>Ladungssicherung	</a:t>
            </a:r>
            <a:endParaRPr lang="de-DE" sz="1600" b="1" dirty="0">
              <a:solidFill>
                <a:schemeClr val="accent2"/>
              </a:solidFill>
              <a:effectLst>
                <a:outerShdw blurRad="38100" dist="38100" dir="2700000" algn="tl">
                  <a:srgbClr val="000000">
                    <a:alpha val="43137"/>
                  </a:srgbClr>
                </a:outerShdw>
              </a:effectLst>
              <a:latin typeface="Calibri" panose="020F0502020204030204" pitchFamily="34" charset="0"/>
              <a:ea typeface="MS PGothic" pitchFamily="34" charset="-128"/>
              <a:cs typeface="Trebuchet MS"/>
            </a:endParaRPr>
          </a:p>
        </p:txBody>
      </p:sp>
      <p:sp>
        <p:nvSpPr>
          <p:cNvPr id="20" name="Rechteck 19"/>
          <p:cNvSpPr/>
          <p:nvPr/>
        </p:nvSpPr>
        <p:spPr>
          <a:xfrm>
            <a:off x="911424" y="1340768"/>
            <a:ext cx="6120680" cy="461665"/>
          </a:xfrm>
          <a:prstGeom prst="rect">
            <a:avLst/>
          </a:prstGeom>
        </p:spPr>
        <p:txBody>
          <a:bodyPr wrap="square" lIns="0">
            <a:spAutoFit/>
          </a:bodyPr>
          <a:lstStyle/>
          <a:p>
            <a:r>
              <a:rPr lang="de-DE" altLang="de-DE" sz="2400" b="1" dirty="0">
                <a:solidFill>
                  <a:schemeClr val="bg1"/>
                </a:solidFill>
                <a:latin typeface="Calibri" panose="020F0502020204030204" pitchFamily="34" charset="0"/>
              </a:rPr>
              <a:t>Ladungssicherung im Container</a:t>
            </a:r>
            <a:endParaRPr lang="de-DE" sz="2400" b="1" dirty="0">
              <a:solidFill>
                <a:schemeClr val="bg1"/>
              </a:solidFill>
            </a:endParaRPr>
          </a:p>
        </p:txBody>
      </p:sp>
    </p:spTree>
    <p:extLst>
      <p:ext uri="{BB962C8B-B14F-4D97-AF65-F5344CB8AC3E}">
        <p14:creationId xmlns:p14="http://schemas.microsoft.com/office/powerpoint/2010/main" val="301816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dirty="0"/>
              <a:t>Packregeln</a:t>
            </a:r>
          </a:p>
          <a:p>
            <a:endParaRPr lang="de-DE" dirty="0"/>
          </a:p>
        </p:txBody>
      </p:sp>
    </p:spTree>
    <p:extLst>
      <p:ext uri="{BB962C8B-B14F-4D97-AF65-F5344CB8AC3E}">
        <p14:creationId xmlns:p14="http://schemas.microsoft.com/office/powerpoint/2010/main" val="249322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marL="285750" indent="-285750">
              <a:spcBef>
                <a:spcPts val="600"/>
              </a:spcBef>
              <a:buFont typeface="Arial" panose="020B0604020202020204" pitchFamily="34" charset="0"/>
              <a:buChar char="•"/>
            </a:pPr>
            <a:r>
              <a:rPr lang="de-DE" dirty="0"/>
              <a:t>Die Ladungssicherung soll so erfolgen, </a:t>
            </a:r>
            <a:br>
              <a:rPr lang="de-DE" dirty="0"/>
            </a:br>
            <a:r>
              <a:rPr lang="de-DE" dirty="0"/>
              <a:t>dass sich die Ladung innerhalb des Containers nicht bewegen kann.</a:t>
            </a:r>
          </a:p>
          <a:p>
            <a:pPr marL="285750" indent="-285750">
              <a:spcBef>
                <a:spcPts val="600"/>
              </a:spcBef>
              <a:buFont typeface="Arial" panose="020B0604020202020204" pitchFamily="34" charset="0"/>
              <a:buChar char="•"/>
            </a:pPr>
            <a:r>
              <a:rPr lang="de-DE" dirty="0"/>
              <a:t>Schwere Ladegüter dürfen nicht auf leichte Ladegüter gestellt werden.</a:t>
            </a:r>
          </a:p>
          <a:p>
            <a:pPr marL="285750" indent="-285750">
              <a:spcBef>
                <a:spcPts val="600"/>
              </a:spcBef>
              <a:buFont typeface="Arial" panose="020B0604020202020204" pitchFamily="34" charset="0"/>
              <a:buChar char="•"/>
            </a:pPr>
            <a:r>
              <a:rPr lang="de-DE" dirty="0"/>
              <a:t>Eine Stapelung von Gütern ist nur zulässig, wenn die Güter stapelfähig sind.</a:t>
            </a:r>
          </a:p>
          <a:p>
            <a:pPr marL="285750" indent="-285750">
              <a:spcBef>
                <a:spcPts val="600"/>
              </a:spcBef>
              <a:buFont typeface="Arial" panose="020B0604020202020204" pitchFamily="34" charset="0"/>
              <a:buChar char="•"/>
            </a:pPr>
            <a:r>
              <a:rPr lang="de-DE" dirty="0"/>
              <a:t>Behälter mit Flüssigkeiten dürfen nicht auf feste Güter gepackt werden.</a:t>
            </a:r>
          </a:p>
          <a:p>
            <a:pPr marL="285750" indent="-285750">
              <a:spcBef>
                <a:spcPts val="600"/>
              </a:spcBef>
              <a:buFont typeface="Arial" panose="020B0604020202020204" pitchFamily="34" charset="0"/>
              <a:buChar char="•"/>
            </a:pPr>
            <a:r>
              <a:rPr lang="de-DE" dirty="0"/>
              <a:t>Fässer dürfen nur senkrecht, d.h. stehend verladen werden.</a:t>
            </a:r>
          </a:p>
          <a:p>
            <a:pPr marL="285750" indent="-285750">
              <a:spcBef>
                <a:spcPts val="600"/>
              </a:spcBef>
              <a:buFont typeface="Arial" panose="020B0604020202020204" pitchFamily="34" charset="0"/>
              <a:buChar char="•"/>
            </a:pPr>
            <a:r>
              <a:rPr lang="de-DE" dirty="0"/>
              <a:t>Beschädigte Versandstücke und Ladungsträger dürfen ausnahmslos nicht verladen werden.</a:t>
            </a:r>
          </a:p>
          <a:p>
            <a:endParaRPr lang="de-DE" dirty="0"/>
          </a:p>
        </p:txBody>
      </p:sp>
      <p:sp>
        <p:nvSpPr>
          <p:cNvPr id="3" name="Textplatzhalter 2"/>
          <p:cNvSpPr>
            <a:spLocks noGrp="1"/>
          </p:cNvSpPr>
          <p:nvPr>
            <p:ph type="body" sz="quarter" idx="10"/>
          </p:nvPr>
        </p:nvSpPr>
        <p:spPr/>
        <p:txBody>
          <a:bodyPr/>
          <a:lstStyle/>
          <a:p>
            <a:r>
              <a:rPr lang="de-DE" dirty="0"/>
              <a:t>Allgemeine Regeln</a:t>
            </a:r>
          </a:p>
          <a:p>
            <a:endParaRPr lang="de-DE" dirty="0"/>
          </a:p>
        </p:txBody>
      </p:sp>
    </p:spTree>
    <p:extLst>
      <p:ext uri="{BB962C8B-B14F-4D97-AF65-F5344CB8AC3E}">
        <p14:creationId xmlns:p14="http://schemas.microsoft.com/office/powerpoint/2010/main" val="376321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a:spcBef>
                <a:spcPts val="600"/>
              </a:spcBef>
              <a:spcAft>
                <a:spcPts val="0"/>
              </a:spcAft>
            </a:pPr>
            <a:r>
              <a:rPr lang="de-DE" dirty="0"/>
              <a:t>Dieser IBC war mit einer Gefahrgutflüssigkeit beladen. </a:t>
            </a:r>
            <a:br>
              <a:rPr lang="de-DE" dirty="0"/>
            </a:br>
            <a:endParaRPr lang="de-DE" sz="100" dirty="0"/>
          </a:p>
          <a:p>
            <a:pPr>
              <a:spcBef>
                <a:spcPts val="600"/>
              </a:spcBef>
              <a:spcAft>
                <a:spcPts val="0"/>
              </a:spcAft>
            </a:pPr>
            <a:r>
              <a:rPr lang="de-DE" dirty="0"/>
              <a:t>Ein Fuß des Grundträgers war stark verbogen. </a:t>
            </a:r>
          </a:p>
          <a:p>
            <a:pPr>
              <a:spcBef>
                <a:spcPts val="600"/>
              </a:spcBef>
              <a:spcAft>
                <a:spcPts val="0"/>
              </a:spcAft>
            </a:pPr>
            <a:br>
              <a:rPr lang="de-DE" sz="100" dirty="0"/>
            </a:br>
            <a:r>
              <a:rPr lang="de-DE" dirty="0"/>
              <a:t>Der IBC war kippgefährdet.</a:t>
            </a:r>
          </a:p>
          <a:p>
            <a:endParaRPr lang="de-DE" dirty="0"/>
          </a:p>
        </p:txBody>
      </p:sp>
      <p:sp>
        <p:nvSpPr>
          <p:cNvPr id="3" name="Textplatzhalter 2"/>
          <p:cNvSpPr>
            <a:spLocks noGrp="1"/>
          </p:cNvSpPr>
          <p:nvPr>
            <p:ph type="body" sz="quarter" idx="10"/>
          </p:nvPr>
        </p:nvSpPr>
        <p:spPr/>
        <p:txBody>
          <a:bodyPr/>
          <a:lstStyle/>
          <a:p>
            <a:r>
              <a:rPr lang="de-DE" dirty="0"/>
              <a:t>Beschädigtes Versandstück</a:t>
            </a:r>
          </a:p>
          <a:p>
            <a:endParaRPr lang="de-DE" dirty="0"/>
          </a:p>
        </p:txBody>
      </p:sp>
      <p:pic>
        <p:nvPicPr>
          <p:cNvPr id="5" name="Bildplatzhalter 4"/>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23312" r="20027" b="10441"/>
          <a:stretch/>
        </p:blipFill>
        <p:spPr>
          <a:xfrm>
            <a:off x="7492789" y="2276872"/>
            <a:ext cx="2519891" cy="2988001"/>
          </a:xfrm>
          <a:prstGeom prst="rect">
            <a:avLst/>
          </a:prstGeom>
        </p:spPr>
      </p:pic>
    </p:spTree>
    <p:extLst>
      <p:ext uri="{BB962C8B-B14F-4D97-AF65-F5344CB8AC3E}">
        <p14:creationId xmlns:p14="http://schemas.microsoft.com/office/powerpoint/2010/main" val="246124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a:spcBef>
                <a:spcPts val="0"/>
              </a:spcBef>
              <a:spcAft>
                <a:spcPts val="300"/>
              </a:spcAft>
            </a:pPr>
            <a:r>
              <a:rPr lang="de-DE" dirty="0"/>
              <a:t>Diese Waren wurden übereinandergestapelt. </a:t>
            </a:r>
          </a:p>
          <a:p>
            <a:pPr>
              <a:spcBef>
                <a:spcPts val="0"/>
              </a:spcBef>
              <a:spcAft>
                <a:spcPts val="300"/>
              </a:spcAft>
            </a:pPr>
            <a:endParaRPr lang="de-DE" sz="100" dirty="0"/>
          </a:p>
          <a:p>
            <a:pPr>
              <a:spcBef>
                <a:spcPts val="0"/>
              </a:spcBef>
              <a:spcAft>
                <a:spcPts val="300"/>
              </a:spcAft>
            </a:pPr>
            <a:r>
              <a:rPr lang="de-DE" dirty="0"/>
              <a:t>Der untere Karton wurde dabei beschädigt.</a:t>
            </a:r>
          </a:p>
          <a:p>
            <a:endParaRPr lang="de-DE" dirty="0"/>
          </a:p>
        </p:txBody>
      </p:sp>
      <p:sp>
        <p:nvSpPr>
          <p:cNvPr id="3" name="Textplatzhalter 2"/>
          <p:cNvSpPr>
            <a:spLocks noGrp="1"/>
          </p:cNvSpPr>
          <p:nvPr>
            <p:ph type="body" sz="quarter" idx="10"/>
          </p:nvPr>
        </p:nvSpPr>
        <p:spPr/>
        <p:txBody>
          <a:bodyPr/>
          <a:lstStyle/>
          <a:p>
            <a:r>
              <a:rPr lang="de-DE" dirty="0"/>
              <a:t>Stapelfähigkeit beachten</a:t>
            </a:r>
          </a:p>
          <a:p>
            <a:pPr>
              <a:spcBef>
                <a:spcPts val="450"/>
              </a:spcBef>
            </a:pPr>
            <a:endParaRPr lang="de-DE" dirty="0"/>
          </a:p>
        </p:txBody>
      </p:sp>
      <p:pic>
        <p:nvPicPr>
          <p:cNvPr id="5" name="Bildplatzhalter 4"/>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5644" b="5644"/>
          <a:stretch>
            <a:fillRect/>
          </a:stretch>
        </p:blipFill>
        <p:spPr>
          <a:prstGeom prst="rect">
            <a:avLst/>
          </a:prstGeom>
        </p:spPr>
      </p:pic>
    </p:spTree>
    <p:extLst>
      <p:ext uri="{BB962C8B-B14F-4D97-AF65-F5344CB8AC3E}">
        <p14:creationId xmlns:p14="http://schemas.microsoft.com/office/powerpoint/2010/main" val="364732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marL="285750" indent="-285750">
              <a:spcBef>
                <a:spcPts val="1200"/>
              </a:spcBef>
              <a:buFont typeface="Arial" panose="020B0604020202020204" pitchFamily="34" charset="0"/>
              <a:buChar char="•"/>
            </a:pPr>
            <a:r>
              <a:rPr lang="de-DE" dirty="0"/>
              <a:t>Die Nutzlast des Containers darf nicht überschritten werden.</a:t>
            </a:r>
          </a:p>
          <a:p>
            <a:pPr marL="285750" indent="-285750">
              <a:spcBef>
                <a:spcPts val="1200"/>
              </a:spcBef>
              <a:buFont typeface="Arial" panose="020B0604020202020204" pitchFamily="34" charset="0"/>
              <a:buChar char="•"/>
            </a:pPr>
            <a:r>
              <a:rPr lang="de-DE" dirty="0"/>
              <a:t>Ab Juni 2016 muss beim Seetransport das Gewicht </a:t>
            </a:r>
            <a:br>
              <a:rPr lang="de-DE" dirty="0"/>
            </a:br>
            <a:r>
              <a:rPr lang="de-DE" dirty="0"/>
              <a:t>des beladenen Containers nachgewiesen werden.</a:t>
            </a:r>
          </a:p>
          <a:p>
            <a:pPr marL="285750" indent="-285750">
              <a:spcBef>
                <a:spcPts val="1200"/>
              </a:spcBef>
              <a:buFont typeface="Arial" panose="020B0604020202020204" pitchFamily="34" charset="0"/>
              <a:buChar char="•"/>
            </a:pPr>
            <a:r>
              <a:rPr lang="de-DE" dirty="0"/>
              <a:t>Die Ladung muss gleichmäßig über die gesamte Bodenfläche verteilt werden.</a:t>
            </a:r>
          </a:p>
          <a:p>
            <a:pPr marL="285750" indent="-285750">
              <a:spcBef>
                <a:spcPts val="1200"/>
              </a:spcBef>
              <a:buFont typeface="Arial" panose="020B0604020202020204" pitchFamily="34" charset="0"/>
              <a:buChar char="•"/>
            </a:pPr>
            <a:r>
              <a:rPr lang="de-DE" dirty="0"/>
              <a:t>Die Punktbelastung des Containers ist zu beachten.</a:t>
            </a:r>
          </a:p>
          <a:p>
            <a:pPr marL="285750" indent="-285750"/>
            <a:endParaRPr lang="de-DE" dirty="0"/>
          </a:p>
        </p:txBody>
      </p:sp>
      <p:sp>
        <p:nvSpPr>
          <p:cNvPr id="3" name="Textplatzhalter 2"/>
          <p:cNvSpPr>
            <a:spLocks noGrp="1"/>
          </p:cNvSpPr>
          <p:nvPr>
            <p:ph type="body" sz="quarter" idx="10"/>
          </p:nvPr>
        </p:nvSpPr>
        <p:spPr/>
        <p:txBody>
          <a:bodyPr/>
          <a:lstStyle/>
          <a:p>
            <a:r>
              <a:rPr lang="de-DE" dirty="0"/>
              <a:t>Gewichte und Lastverteilung</a:t>
            </a:r>
          </a:p>
          <a:p>
            <a:endParaRPr lang="de-DE" dirty="0"/>
          </a:p>
        </p:txBody>
      </p:sp>
    </p:spTree>
    <p:extLst>
      <p:ext uri="{BB962C8B-B14F-4D97-AF65-F5344CB8AC3E}">
        <p14:creationId xmlns:p14="http://schemas.microsoft.com/office/powerpoint/2010/main" val="202125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dirty="0"/>
              <a:t>Aussteifung mithilfe von </a:t>
            </a:r>
            <a:br>
              <a:rPr lang="de-DE" dirty="0"/>
            </a:br>
            <a:r>
              <a:rPr lang="de-DE" dirty="0"/>
              <a:t>Holzpaletten und starken Holzbalken, </a:t>
            </a:r>
            <a:br>
              <a:rPr lang="de-DE" dirty="0"/>
            </a:br>
            <a:r>
              <a:rPr lang="de-DE" dirty="0"/>
              <a:t>die senkrecht und waagerecht eingesetzt wurden</a:t>
            </a:r>
          </a:p>
          <a:p>
            <a:endParaRPr lang="de-DE" dirty="0"/>
          </a:p>
        </p:txBody>
      </p:sp>
      <p:sp>
        <p:nvSpPr>
          <p:cNvPr id="3" name="Textplatzhalter 2"/>
          <p:cNvSpPr>
            <a:spLocks noGrp="1"/>
          </p:cNvSpPr>
          <p:nvPr>
            <p:ph type="body" sz="quarter" idx="10"/>
          </p:nvPr>
        </p:nvSpPr>
        <p:spPr/>
        <p:txBody>
          <a:bodyPr/>
          <a:lstStyle/>
          <a:p>
            <a:r>
              <a:rPr lang="de-DE" dirty="0"/>
              <a:t>Sicherer Türabschluss</a:t>
            </a:r>
          </a:p>
          <a:p>
            <a:endParaRPr lang="de-DE" dirty="0"/>
          </a:p>
        </p:txBody>
      </p:sp>
      <p:pic>
        <p:nvPicPr>
          <p:cNvPr id="5" name="Bildplatzhalter 4"/>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8367" r="18367"/>
          <a:stretch>
            <a:fillRect/>
          </a:stretch>
        </p:blipFill>
        <p:spPr>
          <a:prstGeom prst="rect">
            <a:avLst/>
          </a:prstGeom>
        </p:spPr>
      </p:pic>
    </p:spTree>
    <p:extLst>
      <p:ext uri="{BB962C8B-B14F-4D97-AF65-F5344CB8AC3E}">
        <p14:creationId xmlns:p14="http://schemas.microsoft.com/office/powerpoint/2010/main" val="337446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Ladungssicherung im Container</a:t>
            </a:r>
          </a:p>
          <a:p>
            <a:endParaRPr lang="de-DE" dirty="0"/>
          </a:p>
        </p:txBody>
      </p:sp>
    </p:spTree>
    <p:extLst>
      <p:ext uri="{BB962C8B-B14F-4D97-AF65-F5344CB8AC3E}">
        <p14:creationId xmlns:p14="http://schemas.microsoft.com/office/powerpoint/2010/main" val="343926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Ladungssicherung</a:t>
            </a:r>
          </a:p>
          <a:p>
            <a:endParaRPr lang="de-DE" dirty="0"/>
          </a:p>
        </p:txBody>
      </p:sp>
      <p:sp>
        <p:nvSpPr>
          <p:cNvPr id="3" name="Textplatzhalter 2"/>
          <p:cNvSpPr>
            <a:spLocks noGrp="1"/>
          </p:cNvSpPr>
          <p:nvPr>
            <p:ph type="body" sz="quarter" idx="12"/>
          </p:nvPr>
        </p:nvSpPr>
        <p:spPr/>
        <p:txBody>
          <a:bodyPr/>
          <a:lstStyle/>
          <a:p>
            <a:pPr>
              <a:spcBef>
                <a:spcPts val="1200"/>
              </a:spcBef>
            </a:pPr>
            <a:r>
              <a:rPr lang="de-DE" dirty="0"/>
              <a:t>Grundsätzlich gelten die gleichen Prinzipien wie bei </a:t>
            </a:r>
            <a:br>
              <a:rPr lang="de-DE" dirty="0"/>
            </a:br>
            <a:r>
              <a:rPr lang="de-DE" dirty="0"/>
              <a:t>der Sicherung von Ladungen auf Straßenfahrzeugen.</a:t>
            </a:r>
          </a:p>
          <a:p>
            <a:pPr>
              <a:spcBef>
                <a:spcPts val="1200"/>
              </a:spcBef>
            </a:pPr>
            <a:r>
              <a:rPr lang="de-DE" dirty="0"/>
              <a:t>Es müssen aber die unterschiedlichen Belastungen beim Transport mit verschiedenen Verkehrsträgern beachtet werden.</a:t>
            </a:r>
          </a:p>
          <a:p>
            <a:pPr>
              <a:spcBef>
                <a:spcPts val="1200"/>
              </a:spcBef>
            </a:pPr>
            <a:r>
              <a:rPr lang="de-DE" dirty="0"/>
              <a:t>Folgende Möglichkeiten stehen zur Wahl:</a:t>
            </a:r>
          </a:p>
          <a:p>
            <a:pPr marL="285750" indent="-285750">
              <a:buFont typeface="Arial" panose="020B0604020202020204" pitchFamily="34" charset="0"/>
              <a:buChar char="•"/>
            </a:pPr>
            <a:r>
              <a:rPr lang="de-DE" dirty="0"/>
              <a:t>Formschluss, Festlegen</a:t>
            </a:r>
          </a:p>
          <a:p>
            <a:pPr marL="285750" indent="-285750">
              <a:buFont typeface="Arial" panose="020B0604020202020204" pitchFamily="34" charset="0"/>
              <a:buChar char="•"/>
            </a:pPr>
            <a:r>
              <a:rPr lang="de-DE" dirty="0"/>
              <a:t>reibungserhöhende Unterlagen</a:t>
            </a:r>
          </a:p>
          <a:p>
            <a:pPr marL="285750" indent="-285750">
              <a:buFont typeface="Arial" panose="020B0604020202020204" pitchFamily="34" charset="0"/>
              <a:buChar char="•"/>
            </a:pPr>
            <a:r>
              <a:rPr lang="de-DE" dirty="0"/>
              <a:t>Zurren, </a:t>
            </a:r>
            <a:r>
              <a:rPr lang="de-DE" dirty="0" err="1"/>
              <a:t>Lashings</a:t>
            </a:r>
            <a:endParaRPr lang="de-DE" dirty="0"/>
          </a:p>
          <a:p>
            <a:endParaRPr lang="de-DE" dirty="0"/>
          </a:p>
        </p:txBody>
      </p:sp>
    </p:spTree>
    <p:extLst>
      <p:ext uri="{BB962C8B-B14F-4D97-AF65-F5344CB8AC3E}">
        <p14:creationId xmlns:p14="http://schemas.microsoft.com/office/powerpoint/2010/main" val="3124045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a:spcBef>
                <a:spcPts val="1200"/>
              </a:spcBef>
            </a:pPr>
            <a:r>
              <a:rPr lang="de-DE" dirty="0"/>
              <a:t>Diese Fässer wurden auf Europaletten gestapelt, </a:t>
            </a:r>
            <a:br>
              <a:rPr lang="de-DE" dirty="0"/>
            </a:br>
            <a:r>
              <a:rPr lang="de-DE" dirty="0"/>
              <a:t>mit schwarzen Kunststoffbändern </a:t>
            </a:r>
            <a:r>
              <a:rPr lang="de-DE" dirty="0" err="1"/>
              <a:t>umreift</a:t>
            </a:r>
            <a:r>
              <a:rPr lang="de-DE" dirty="0"/>
              <a:t> </a:t>
            </a:r>
            <a:br>
              <a:rPr lang="de-DE" dirty="0"/>
            </a:br>
            <a:r>
              <a:rPr lang="de-DE" dirty="0"/>
              <a:t>und mit </a:t>
            </a:r>
            <a:r>
              <a:rPr lang="de-DE" dirty="0" err="1"/>
              <a:t>Stretchfolie</a:t>
            </a:r>
            <a:r>
              <a:rPr lang="de-DE" dirty="0"/>
              <a:t> umwickelt. </a:t>
            </a:r>
          </a:p>
          <a:p>
            <a:pPr>
              <a:spcBef>
                <a:spcPts val="1200"/>
              </a:spcBef>
            </a:pPr>
            <a:r>
              <a:rPr lang="de-DE" dirty="0"/>
              <a:t>Zusätzlich wurde als oberer Abschluss </a:t>
            </a:r>
            <a:br>
              <a:rPr lang="de-DE" dirty="0"/>
            </a:br>
            <a:r>
              <a:rPr lang="de-DE" dirty="0"/>
              <a:t>eine starke Pappe aufgelegt.</a:t>
            </a:r>
          </a:p>
          <a:p>
            <a:endParaRPr lang="de-DE" dirty="0"/>
          </a:p>
        </p:txBody>
      </p:sp>
      <p:sp>
        <p:nvSpPr>
          <p:cNvPr id="3" name="Textplatzhalter 2"/>
          <p:cNvSpPr>
            <a:spLocks noGrp="1"/>
          </p:cNvSpPr>
          <p:nvPr>
            <p:ph type="body" sz="quarter" idx="10"/>
          </p:nvPr>
        </p:nvSpPr>
        <p:spPr/>
        <p:txBody>
          <a:bodyPr/>
          <a:lstStyle/>
          <a:p>
            <a:r>
              <a:rPr lang="de-DE" dirty="0"/>
              <a:t>Stabile Ladeeinheiten</a:t>
            </a:r>
          </a:p>
          <a:p>
            <a:endParaRPr lang="de-DE" dirty="0"/>
          </a:p>
        </p:txBody>
      </p:sp>
      <p:pic>
        <p:nvPicPr>
          <p:cNvPr id="5" name="Bildplatzhalter 4"/>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14049" b="14049"/>
          <a:stretch>
            <a:fillRect/>
          </a:stretch>
        </p:blipFill>
        <p:spPr>
          <a:prstGeom prst="rect">
            <a:avLst/>
          </a:prstGeom>
        </p:spPr>
      </p:pic>
    </p:spTree>
    <p:extLst>
      <p:ext uri="{BB962C8B-B14F-4D97-AF65-F5344CB8AC3E}">
        <p14:creationId xmlns:p14="http://schemas.microsoft.com/office/powerpoint/2010/main" val="61866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a:spcBef>
                <a:spcPts val="1200"/>
              </a:spcBef>
            </a:pPr>
            <a:r>
              <a:rPr lang="de-DE" dirty="0"/>
              <a:t>In diesem Container wurde für die obere Lage </a:t>
            </a:r>
            <a:br>
              <a:rPr lang="de-DE" dirty="0"/>
            </a:br>
            <a:r>
              <a:rPr lang="de-DE" dirty="0"/>
              <a:t>eine Trennwand aus Holzbalken errichtet. </a:t>
            </a:r>
          </a:p>
          <a:p>
            <a:pPr>
              <a:spcBef>
                <a:spcPts val="1200"/>
              </a:spcBef>
            </a:pPr>
            <a:r>
              <a:rPr lang="de-DE" dirty="0"/>
              <a:t>Die Ladung kann nun nicht mehr nach hinten verrutschen.</a:t>
            </a:r>
          </a:p>
          <a:p>
            <a:pPr>
              <a:spcBef>
                <a:spcPts val="1200"/>
              </a:spcBef>
            </a:pPr>
            <a:r>
              <a:rPr lang="de-DE" dirty="0"/>
              <a:t>Sie wurde festgelegt.</a:t>
            </a:r>
          </a:p>
          <a:p>
            <a:endParaRPr lang="de-DE" dirty="0"/>
          </a:p>
        </p:txBody>
      </p:sp>
      <p:sp>
        <p:nvSpPr>
          <p:cNvPr id="3" name="Textplatzhalter 2"/>
          <p:cNvSpPr>
            <a:spLocks noGrp="1"/>
          </p:cNvSpPr>
          <p:nvPr>
            <p:ph type="body" sz="quarter" idx="10"/>
          </p:nvPr>
        </p:nvSpPr>
        <p:spPr/>
        <p:txBody>
          <a:bodyPr/>
          <a:lstStyle/>
          <a:p>
            <a:r>
              <a:rPr lang="de-DE" dirty="0"/>
              <a:t>Formschluss</a:t>
            </a:r>
          </a:p>
          <a:p>
            <a:endParaRPr lang="de-DE" dirty="0"/>
          </a:p>
        </p:txBody>
      </p:sp>
      <p:pic>
        <p:nvPicPr>
          <p:cNvPr id="5" name="Bildplatzhalter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8378" r="18378"/>
          <a:stretch>
            <a:fillRect/>
          </a:stretch>
        </p:blipFill>
        <p:spPr>
          <a:prstGeom prst="rect">
            <a:avLst/>
          </a:prstGeom>
        </p:spPr>
      </p:pic>
    </p:spTree>
    <p:extLst>
      <p:ext uri="{BB962C8B-B14F-4D97-AF65-F5344CB8AC3E}">
        <p14:creationId xmlns:p14="http://schemas.microsoft.com/office/powerpoint/2010/main" val="193650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15680" y="2235006"/>
            <a:ext cx="5904656" cy="329898"/>
          </a:xfrm>
          <a:prstGeom prst="rect">
            <a:avLst/>
          </a:prstGeom>
        </p:spPr>
        <p:txBody>
          <a:bodyPr/>
          <a:lstStyle/>
          <a:p>
            <a:r>
              <a:rPr lang="de-DE" altLang="de-DE" dirty="0"/>
              <a:t>Was sind Container?</a:t>
            </a:r>
          </a:p>
          <a:p>
            <a:endParaRPr lang="de-DE" dirty="0"/>
          </a:p>
        </p:txBody>
      </p:sp>
      <p:sp>
        <p:nvSpPr>
          <p:cNvPr id="3" name="Textplatzhalter 2"/>
          <p:cNvSpPr>
            <a:spLocks noGrp="1"/>
          </p:cNvSpPr>
          <p:nvPr>
            <p:ph type="body" sz="quarter" idx="11"/>
          </p:nvPr>
        </p:nvSpPr>
        <p:spPr>
          <a:prstGeom prst="rect">
            <a:avLst/>
          </a:prstGeom>
        </p:spPr>
        <p:txBody>
          <a:bodyPr/>
          <a:lstStyle/>
          <a:p>
            <a:r>
              <a:rPr lang="de-DE" altLang="de-DE" dirty="0"/>
              <a:t>Prüfung eines bereitgestellten Containers</a:t>
            </a:r>
          </a:p>
          <a:p>
            <a:endParaRPr lang="de-DE" altLang="de-DE" dirty="0"/>
          </a:p>
          <a:p>
            <a:endParaRPr lang="de-DE" dirty="0"/>
          </a:p>
          <a:p>
            <a:endParaRPr lang="de-DE" dirty="0"/>
          </a:p>
        </p:txBody>
      </p:sp>
      <p:sp>
        <p:nvSpPr>
          <p:cNvPr id="4" name="Textplatzhalter 3"/>
          <p:cNvSpPr>
            <a:spLocks noGrp="1"/>
          </p:cNvSpPr>
          <p:nvPr>
            <p:ph type="body" sz="quarter" idx="12"/>
          </p:nvPr>
        </p:nvSpPr>
        <p:spPr>
          <a:prstGeom prst="rect">
            <a:avLst/>
          </a:prstGeom>
        </p:spPr>
        <p:txBody>
          <a:bodyPr/>
          <a:lstStyle/>
          <a:p>
            <a:r>
              <a:rPr lang="de-DE" altLang="de-DE" dirty="0"/>
              <a:t>Packregeln</a:t>
            </a:r>
            <a:endParaRPr lang="de-DE" dirty="0"/>
          </a:p>
          <a:p>
            <a:endParaRPr lang="de-DE" dirty="0"/>
          </a:p>
        </p:txBody>
      </p:sp>
      <p:sp>
        <p:nvSpPr>
          <p:cNvPr id="10" name="Textplatzhalter 9"/>
          <p:cNvSpPr>
            <a:spLocks noGrp="1"/>
          </p:cNvSpPr>
          <p:nvPr>
            <p:ph type="body" sz="quarter" idx="13"/>
          </p:nvPr>
        </p:nvSpPr>
        <p:spPr/>
        <p:txBody>
          <a:bodyPr/>
          <a:lstStyle/>
          <a:p>
            <a:r>
              <a:rPr lang="de-DE" dirty="0"/>
              <a:t>Ladungssicherung im Container</a:t>
            </a:r>
          </a:p>
          <a:p>
            <a:endParaRPr lang="de-DE" dirty="0"/>
          </a:p>
        </p:txBody>
      </p:sp>
    </p:spTree>
    <p:extLst>
      <p:ext uri="{BB962C8B-B14F-4D97-AF65-F5344CB8AC3E}">
        <p14:creationId xmlns:p14="http://schemas.microsoft.com/office/powerpoint/2010/main" val="2398858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a:spcBef>
                <a:spcPts val="1200"/>
              </a:spcBef>
            </a:pPr>
            <a:r>
              <a:rPr lang="de-DE" dirty="0"/>
              <a:t>Mithilfe der Stausäcke wurde die Ladelücke </a:t>
            </a:r>
            <a:br>
              <a:rPr lang="de-DE" dirty="0"/>
            </a:br>
            <a:r>
              <a:rPr lang="de-DE" dirty="0"/>
              <a:t>zwischen den Paletten geschlossen. </a:t>
            </a:r>
          </a:p>
          <a:p>
            <a:pPr>
              <a:spcBef>
                <a:spcPts val="1200"/>
              </a:spcBef>
            </a:pPr>
            <a:r>
              <a:rPr lang="de-DE" dirty="0"/>
              <a:t>Die Ladung kann seitlich nicht verrutschen.</a:t>
            </a:r>
          </a:p>
          <a:p>
            <a:endParaRPr lang="de-DE" dirty="0"/>
          </a:p>
        </p:txBody>
      </p:sp>
      <p:sp>
        <p:nvSpPr>
          <p:cNvPr id="3" name="Textplatzhalter 2"/>
          <p:cNvSpPr>
            <a:spLocks noGrp="1"/>
          </p:cNvSpPr>
          <p:nvPr>
            <p:ph type="body" sz="quarter" idx="10"/>
          </p:nvPr>
        </p:nvSpPr>
        <p:spPr/>
        <p:txBody>
          <a:bodyPr/>
          <a:lstStyle/>
          <a:p>
            <a:r>
              <a:rPr lang="de-DE" dirty="0"/>
              <a:t>Stausäcke</a:t>
            </a:r>
          </a:p>
        </p:txBody>
      </p:sp>
      <p:pic>
        <p:nvPicPr>
          <p:cNvPr id="5" name="Bildplatzhalter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7751" r="17751"/>
          <a:stretch>
            <a:fillRect/>
          </a:stretch>
        </p:blipFill>
        <p:spPr>
          <a:prstGeom prst="rect">
            <a:avLst/>
          </a:prstGeom>
        </p:spPr>
      </p:pic>
    </p:spTree>
    <p:extLst>
      <p:ext uri="{BB962C8B-B14F-4D97-AF65-F5344CB8AC3E}">
        <p14:creationId xmlns:p14="http://schemas.microsoft.com/office/powerpoint/2010/main" val="303558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dirty="0"/>
              <a:t>In diesem Container wurde zur rückwärtigen Sicherung </a:t>
            </a:r>
            <a:br>
              <a:rPr lang="de-DE" dirty="0"/>
            </a:br>
            <a:r>
              <a:rPr lang="de-DE" dirty="0"/>
              <a:t>ein Zurrgurtsystem eingesetzt, das wie </a:t>
            </a:r>
            <a:br>
              <a:rPr lang="de-DE" dirty="0"/>
            </a:br>
            <a:r>
              <a:rPr lang="de-DE" dirty="0"/>
              <a:t>eine doppelte Kopfschlinge nach hinten aufgebaut ist.</a:t>
            </a:r>
          </a:p>
          <a:p>
            <a:endParaRPr lang="de-DE" dirty="0"/>
          </a:p>
        </p:txBody>
      </p:sp>
      <p:sp>
        <p:nvSpPr>
          <p:cNvPr id="3" name="Textplatzhalter 2"/>
          <p:cNvSpPr>
            <a:spLocks noGrp="1"/>
          </p:cNvSpPr>
          <p:nvPr>
            <p:ph type="body" sz="quarter" idx="10"/>
          </p:nvPr>
        </p:nvSpPr>
        <p:spPr/>
        <p:txBody>
          <a:bodyPr/>
          <a:lstStyle/>
          <a:p>
            <a:r>
              <a:rPr lang="de-DE" dirty="0" err="1"/>
              <a:t>Lashings</a:t>
            </a:r>
            <a:endParaRPr lang="de-DE" dirty="0"/>
          </a:p>
          <a:p>
            <a:endParaRPr lang="de-DE" dirty="0"/>
          </a:p>
        </p:txBody>
      </p:sp>
      <p:pic>
        <p:nvPicPr>
          <p:cNvPr id="5" name="Bildplatzhalter 4"/>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2175" r="22175"/>
          <a:stretch>
            <a:fillRect/>
          </a:stretch>
        </p:blipFill>
        <p:spPr>
          <a:prstGeom prst="rect">
            <a:avLst/>
          </a:prstGeom>
        </p:spPr>
      </p:pic>
    </p:spTree>
    <p:extLst>
      <p:ext uri="{BB962C8B-B14F-4D97-AF65-F5344CB8AC3E}">
        <p14:creationId xmlns:p14="http://schemas.microsoft.com/office/powerpoint/2010/main" val="2654067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dirty="0"/>
              <a:t>In diesem Container wurde zur rückwärtigen Sicherung </a:t>
            </a:r>
            <a:br>
              <a:rPr lang="de-DE" dirty="0"/>
            </a:br>
            <a:r>
              <a:rPr lang="de-DE" dirty="0"/>
              <a:t>ein Zurrgurtsystem eingesetzt, das hier bereits im Container eingehängt ist.</a:t>
            </a:r>
          </a:p>
          <a:p>
            <a:endParaRPr lang="de-DE" dirty="0"/>
          </a:p>
        </p:txBody>
      </p:sp>
      <p:sp>
        <p:nvSpPr>
          <p:cNvPr id="3" name="Textplatzhalter 2"/>
          <p:cNvSpPr>
            <a:spLocks noGrp="1"/>
          </p:cNvSpPr>
          <p:nvPr>
            <p:ph type="body" sz="quarter" idx="10"/>
          </p:nvPr>
        </p:nvSpPr>
        <p:spPr/>
        <p:txBody>
          <a:bodyPr/>
          <a:lstStyle/>
          <a:p>
            <a:r>
              <a:rPr lang="de-DE" dirty="0"/>
              <a:t>Spezielle Gurtsysteme</a:t>
            </a:r>
          </a:p>
          <a:p>
            <a:endParaRPr lang="de-DE" dirty="0"/>
          </a:p>
        </p:txBody>
      </p:sp>
      <p:pic>
        <p:nvPicPr>
          <p:cNvPr id="8" name="Picture 2">
            <a:extLst>
              <a:ext uri="{FF2B5EF4-FFF2-40B4-BE49-F238E27FC236}">
                <a16:creationId xmlns:a16="http://schemas.microsoft.com/office/drawing/2014/main" id="{588153D2-9844-BAFD-3D4D-99F6F145D931}"/>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385" y="1166018"/>
            <a:ext cx="312276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49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713657" y="2423930"/>
            <a:ext cx="4014192" cy="3885390"/>
          </a:xfrm>
        </p:spPr>
        <p:txBody>
          <a:bodyPr/>
          <a:lstStyle/>
          <a:p>
            <a:r>
              <a:rPr lang="de-DE" dirty="0"/>
              <a:t>Der Container wird beladen.</a:t>
            </a:r>
          </a:p>
          <a:p>
            <a:endParaRPr lang="de-DE" dirty="0"/>
          </a:p>
        </p:txBody>
      </p:sp>
      <p:sp>
        <p:nvSpPr>
          <p:cNvPr id="3" name="Textplatzhalter 2"/>
          <p:cNvSpPr>
            <a:spLocks noGrp="1"/>
          </p:cNvSpPr>
          <p:nvPr>
            <p:ph type="body" sz="quarter" idx="10"/>
          </p:nvPr>
        </p:nvSpPr>
        <p:spPr/>
        <p:txBody>
          <a:bodyPr/>
          <a:lstStyle/>
          <a:p>
            <a:r>
              <a:rPr lang="de-DE" dirty="0"/>
              <a:t>Spezielle Gurtsysteme</a:t>
            </a:r>
          </a:p>
          <a:p>
            <a:endParaRPr lang="de-DE" dirty="0"/>
          </a:p>
        </p:txBody>
      </p:sp>
      <p:pic>
        <p:nvPicPr>
          <p:cNvPr id="4" name="Inhaltsplatzhalter 8" descr="IMG_2390">
            <a:extLst>
              <a:ext uri="{FF2B5EF4-FFF2-40B4-BE49-F238E27FC236}">
                <a16:creationId xmlns:a16="http://schemas.microsoft.com/office/drawing/2014/main" id="{7233E7B6-5A63-DF2F-5E0E-0A8DD8946A99}"/>
              </a:ext>
            </a:extLst>
          </p:cNvPr>
          <p:cNvPicPr>
            <a:picLocks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6092206" y="2373299"/>
            <a:ext cx="4986958" cy="33218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13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713657" y="2423930"/>
            <a:ext cx="4014192" cy="3885390"/>
          </a:xfrm>
        </p:spPr>
        <p:txBody>
          <a:bodyPr/>
          <a:lstStyle/>
          <a:p>
            <a:r>
              <a:rPr lang="de-DE" dirty="0"/>
              <a:t>Um Formschluss zu gewährleisten, wird der Balken eingefügt.</a:t>
            </a:r>
          </a:p>
          <a:p>
            <a:endParaRPr lang="de-DE" dirty="0"/>
          </a:p>
        </p:txBody>
      </p:sp>
      <p:sp>
        <p:nvSpPr>
          <p:cNvPr id="3" name="Textplatzhalter 2"/>
          <p:cNvSpPr>
            <a:spLocks noGrp="1"/>
          </p:cNvSpPr>
          <p:nvPr>
            <p:ph type="body" sz="quarter" idx="10"/>
          </p:nvPr>
        </p:nvSpPr>
        <p:spPr/>
        <p:txBody>
          <a:bodyPr/>
          <a:lstStyle/>
          <a:p>
            <a:r>
              <a:rPr lang="de-DE" dirty="0"/>
              <a:t>Spezielle Gurtsysteme</a:t>
            </a:r>
          </a:p>
          <a:p>
            <a:endParaRPr lang="de-DE" dirty="0"/>
          </a:p>
        </p:txBody>
      </p:sp>
      <p:pic>
        <p:nvPicPr>
          <p:cNvPr id="5" name="Inhaltsplatzhalter 8" descr="IMG_2396">
            <a:extLst>
              <a:ext uri="{FF2B5EF4-FFF2-40B4-BE49-F238E27FC236}">
                <a16:creationId xmlns:a16="http://schemas.microsoft.com/office/drawing/2014/main" id="{FDA20D08-6143-8E6E-9036-7E1A59E941CC}"/>
              </a:ext>
            </a:extLst>
          </p:cNvPr>
          <p:cNvPicPr>
            <a:picLocks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6096000" y="2386012"/>
            <a:ext cx="4983163" cy="33206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3559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713657" y="2423930"/>
            <a:ext cx="4014192" cy="3885390"/>
          </a:xfrm>
        </p:spPr>
        <p:txBody>
          <a:bodyPr/>
          <a:lstStyle/>
          <a:p>
            <a:r>
              <a:rPr lang="de-DE" dirty="0"/>
              <a:t>So passt die Ladung formschlüssig.</a:t>
            </a:r>
          </a:p>
          <a:p>
            <a:endParaRPr lang="de-DE" dirty="0"/>
          </a:p>
        </p:txBody>
      </p:sp>
      <p:sp>
        <p:nvSpPr>
          <p:cNvPr id="3" name="Textplatzhalter 2"/>
          <p:cNvSpPr>
            <a:spLocks noGrp="1"/>
          </p:cNvSpPr>
          <p:nvPr>
            <p:ph type="body" sz="quarter" idx="10"/>
          </p:nvPr>
        </p:nvSpPr>
        <p:spPr/>
        <p:txBody>
          <a:bodyPr/>
          <a:lstStyle/>
          <a:p>
            <a:r>
              <a:rPr lang="de-DE" dirty="0"/>
              <a:t>Spezielle Gurtsysteme</a:t>
            </a:r>
          </a:p>
          <a:p>
            <a:endParaRPr lang="de-DE" dirty="0"/>
          </a:p>
        </p:txBody>
      </p:sp>
      <p:pic>
        <p:nvPicPr>
          <p:cNvPr id="4" name="Inhaltsplatzhalter 8" descr="IMG_2398">
            <a:extLst>
              <a:ext uri="{FF2B5EF4-FFF2-40B4-BE49-F238E27FC236}">
                <a16:creationId xmlns:a16="http://schemas.microsoft.com/office/drawing/2014/main" id="{64600861-E8AA-BF07-47D2-9D97CA0C0DCC}"/>
              </a:ext>
            </a:extLst>
          </p:cNvPr>
          <p:cNvPicPr>
            <a:picLocks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6096000" y="2377403"/>
            <a:ext cx="4983163" cy="33248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9285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713657" y="2423930"/>
            <a:ext cx="4014192" cy="3885390"/>
          </a:xfrm>
        </p:spPr>
        <p:txBody>
          <a:bodyPr/>
          <a:lstStyle/>
          <a:p>
            <a:r>
              <a:rPr lang="de-DE" dirty="0"/>
              <a:t>Gurtschlösser anbringen und …</a:t>
            </a:r>
          </a:p>
          <a:p>
            <a:endParaRPr lang="de-DE" dirty="0"/>
          </a:p>
        </p:txBody>
      </p:sp>
      <p:sp>
        <p:nvSpPr>
          <p:cNvPr id="3" name="Textplatzhalter 2"/>
          <p:cNvSpPr>
            <a:spLocks noGrp="1"/>
          </p:cNvSpPr>
          <p:nvPr>
            <p:ph type="body" sz="quarter" idx="10"/>
          </p:nvPr>
        </p:nvSpPr>
        <p:spPr/>
        <p:txBody>
          <a:bodyPr/>
          <a:lstStyle/>
          <a:p>
            <a:r>
              <a:rPr lang="de-DE" dirty="0"/>
              <a:t>Spezielle Gurtsysteme</a:t>
            </a:r>
          </a:p>
          <a:p>
            <a:endParaRPr lang="de-DE" dirty="0"/>
          </a:p>
        </p:txBody>
      </p:sp>
      <p:pic>
        <p:nvPicPr>
          <p:cNvPr id="5" name="Inhaltsplatzhalter 8" descr="IMG_2408">
            <a:extLst>
              <a:ext uri="{FF2B5EF4-FFF2-40B4-BE49-F238E27FC236}">
                <a16:creationId xmlns:a16="http://schemas.microsoft.com/office/drawing/2014/main" id="{CA74BA6C-905B-F422-AA15-23C02D5FE57E}"/>
              </a:ext>
            </a:extLst>
          </p:cNvPr>
          <p:cNvPicPr>
            <a:picLocks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6096000" y="2342407"/>
            <a:ext cx="4983163" cy="33248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0905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713657" y="2423930"/>
            <a:ext cx="4014192" cy="3885390"/>
          </a:xfrm>
        </p:spPr>
        <p:txBody>
          <a:bodyPr/>
          <a:lstStyle/>
          <a:p>
            <a:r>
              <a:rPr lang="de-DE" dirty="0"/>
              <a:t>… ordnungsgemäß verschließen.</a:t>
            </a:r>
          </a:p>
          <a:p>
            <a:endParaRPr lang="de-DE" dirty="0"/>
          </a:p>
        </p:txBody>
      </p:sp>
      <p:sp>
        <p:nvSpPr>
          <p:cNvPr id="3" name="Textplatzhalter 2"/>
          <p:cNvSpPr>
            <a:spLocks noGrp="1"/>
          </p:cNvSpPr>
          <p:nvPr>
            <p:ph type="body" sz="quarter" idx="10"/>
          </p:nvPr>
        </p:nvSpPr>
        <p:spPr/>
        <p:txBody>
          <a:bodyPr/>
          <a:lstStyle/>
          <a:p>
            <a:r>
              <a:rPr lang="de-DE" dirty="0"/>
              <a:t>Spezielle Gurtsysteme</a:t>
            </a:r>
          </a:p>
          <a:p>
            <a:endParaRPr lang="de-DE" dirty="0"/>
          </a:p>
        </p:txBody>
      </p:sp>
      <p:pic>
        <p:nvPicPr>
          <p:cNvPr id="4" name="Grafik 3">
            <a:extLst>
              <a:ext uri="{FF2B5EF4-FFF2-40B4-BE49-F238E27FC236}">
                <a16:creationId xmlns:a16="http://schemas.microsoft.com/office/drawing/2014/main" id="{58C59313-B1B1-A235-47DC-18CEAA3ADD2B}"/>
              </a:ext>
            </a:extLst>
          </p:cNvPr>
          <p:cNvPicPr>
            <a:picLocks noChangeAspect="1"/>
          </p:cNvPicPr>
          <p:nvPr/>
        </p:nvPicPr>
        <p:blipFill>
          <a:blip r:embed="rId3"/>
          <a:stretch>
            <a:fillRect/>
          </a:stretch>
        </p:blipFill>
        <p:spPr>
          <a:xfrm>
            <a:off x="5964663" y="2106605"/>
            <a:ext cx="5441258" cy="3729298"/>
          </a:xfrm>
          <a:prstGeom prst="rect">
            <a:avLst/>
          </a:prstGeom>
        </p:spPr>
      </p:pic>
    </p:spTree>
    <p:extLst>
      <p:ext uri="{BB962C8B-B14F-4D97-AF65-F5344CB8AC3E}">
        <p14:creationId xmlns:p14="http://schemas.microsoft.com/office/powerpoint/2010/main" val="416335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713657" y="2423930"/>
            <a:ext cx="4014192" cy="3885390"/>
          </a:xfrm>
        </p:spPr>
        <p:txBody>
          <a:bodyPr/>
          <a:lstStyle/>
          <a:p>
            <a:r>
              <a:rPr lang="de-DE" dirty="0"/>
              <a:t>So sieht eine ordnungsgemäße Ladungssicherung im Container aus!</a:t>
            </a:r>
          </a:p>
          <a:p>
            <a:endParaRPr lang="de-DE" dirty="0"/>
          </a:p>
        </p:txBody>
      </p:sp>
      <p:sp>
        <p:nvSpPr>
          <p:cNvPr id="3" name="Textplatzhalter 2"/>
          <p:cNvSpPr>
            <a:spLocks noGrp="1"/>
          </p:cNvSpPr>
          <p:nvPr>
            <p:ph type="body" sz="quarter" idx="10"/>
          </p:nvPr>
        </p:nvSpPr>
        <p:spPr/>
        <p:txBody>
          <a:bodyPr/>
          <a:lstStyle/>
          <a:p>
            <a:r>
              <a:rPr lang="de-DE" dirty="0"/>
              <a:t>Spezielle Gurtsysteme</a:t>
            </a:r>
          </a:p>
          <a:p>
            <a:endParaRPr lang="de-DE" dirty="0"/>
          </a:p>
        </p:txBody>
      </p:sp>
      <p:pic>
        <p:nvPicPr>
          <p:cNvPr id="5" name="Inhaltsplatzhalter 9" descr="IMG_2425">
            <a:extLst>
              <a:ext uri="{FF2B5EF4-FFF2-40B4-BE49-F238E27FC236}">
                <a16:creationId xmlns:a16="http://schemas.microsoft.com/office/drawing/2014/main" id="{1860BA58-65D5-8B80-741A-4CF3DA2C1B52}"/>
              </a:ext>
            </a:extLst>
          </p:cNvPr>
          <p:cNvPicPr>
            <a:picLocks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6090982" y="2363821"/>
            <a:ext cx="4988181" cy="33281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3149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prstGeom prst="rect">
            <a:avLst/>
          </a:prstGeom>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a:spcBef>
                <a:spcPts val="600"/>
              </a:spcBef>
            </a:pPr>
            <a:r>
              <a:rPr lang="de-DE" dirty="0"/>
              <a:t>Seitenschlingen werden sehr häufig auf </a:t>
            </a:r>
            <a:r>
              <a:rPr lang="de-DE" dirty="0" err="1"/>
              <a:t>Flatracks</a:t>
            </a:r>
            <a:r>
              <a:rPr lang="de-DE" dirty="0"/>
              <a:t> ober bei überbreiten Ladungen eingesetzt. </a:t>
            </a:r>
          </a:p>
          <a:p>
            <a:pPr>
              <a:spcBef>
                <a:spcPts val="600"/>
              </a:spcBef>
            </a:pPr>
            <a:r>
              <a:rPr lang="de-DE" dirty="0"/>
              <a:t>Dieses Verfahren ist ein Direktzurren.</a:t>
            </a:r>
          </a:p>
          <a:p>
            <a:endParaRPr lang="de-DE" dirty="0"/>
          </a:p>
          <a:p>
            <a:endParaRPr lang="de-DE" dirty="0"/>
          </a:p>
          <a:p>
            <a:endParaRPr lang="de-DE" dirty="0"/>
          </a:p>
          <a:p>
            <a:endParaRPr lang="de-DE" dirty="0"/>
          </a:p>
          <a:p>
            <a:endParaRPr lang="de-DE" dirty="0"/>
          </a:p>
          <a:p>
            <a:endParaRPr lang="de-DE" dirty="0"/>
          </a:p>
          <a:p>
            <a:endParaRPr lang="de-DE" dirty="0"/>
          </a:p>
        </p:txBody>
      </p:sp>
      <p:sp>
        <p:nvSpPr>
          <p:cNvPr id="3" name="Textplatzhalter 2"/>
          <p:cNvSpPr>
            <a:spLocks noGrp="1"/>
          </p:cNvSpPr>
          <p:nvPr>
            <p:ph type="body" sz="quarter" idx="10"/>
          </p:nvPr>
        </p:nvSpPr>
        <p:spPr/>
        <p:txBody>
          <a:bodyPr/>
          <a:lstStyle/>
          <a:p>
            <a:r>
              <a:rPr lang="de-DE" dirty="0"/>
              <a:t>Seitenschlingen</a:t>
            </a:r>
          </a:p>
        </p:txBody>
      </p:sp>
      <p:pic>
        <p:nvPicPr>
          <p:cNvPr id="25" name="Grafik 24"/>
          <p:cNvPicPr>
            <a:picLocks noChangeAspect="1"/>
          </p:cNvPicPr>
          <p:nvPr/>
        </p:nvPicPr>
        <p:blipFill rotWithShape="1">
          <a:blip r:embed="rId3" cstate="print">
            <a:extLst>
              <a:ext uri="{28A0092B-C50C-407E-A947-70E740481C1C}">
                <a14:useLocalDpi xmlns:a14="http://schemas.microsoft.com/office/drawing/2010/main" val="0"/>
              </a:ext>
            </a:extLst>
          </a:blip>
          <a:srcRect b="7819"/>
          <a:stretch/>
        </p:blipFill>
        <p:spPr>
          <a:xfrm>
            <a:off x="6325658" y="1711745"/>
            <a:ext cx="3687021" cy="2546969"/>
          </a:xfrm>
          <a:prstGeom prst="rect">
            <a:avLst/>
          </a:prstGeom>
        </p:spPr>
      </p:pic>
      <p:sp>
        <p:nvSpPr>
          <p:cNvPr id="45" name="Text Box 106"/>
          <p:cNvSpPr txBox="1">
            <a:spLocks noChangeArrowheads="1"/>
          </p:cNvSpPr>
          <p:nvPr/>
        </p:nvSpPr>
        <p:spPr bwMode="auto">
          <a:xfrm>
            <a:off x="2050477" y="4293096"/>
            <a:ext cx="4117530" cy="253320"/>
          </a:xfrm>
          <a:prstGeom prst="rect">
            <a:avLst/>
          </a:prstGeom>
          <a:solidFill>
            <a:srgbClr val="FFFFFF"/>
          </a:solidFill>
          <a:ln w="9525">
            <a:noFill/>
            <a:miter lim="800000"/>
            <a:headEnd/>
            <a:tailEnd/>
          </a:ln>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lnSpc>
                <a:spcPct val="107000"/>
              </a:lnSpc>
              <a:spcAft>
                <a:spcPts val="800"/>
              </a:spcAft>
            </a:pPr>
            <a:r>
              <a:rPr lang="de-DE" sz="1000" dirty="0">
                <a:solidFill>
                  <a:schemeClr val="tx1">
                    <a:lumMod val="50000"/>
                    <a:lumOff val="50000"/>
                  </a:schemeClr>
                </a:solidFill>
                <a:latin typeface="Calibri" charset="0"/>
                <a:ea typeface="Calibri" charset="0"/>
                <a:cs typeface="Times New Roman" charset="0"/>
              </a:rPr>
              <a:t>Draufsicht</a:t>
            </a:r>
            <a:endParaRPr lang="de-DE" sz="1100" dirty="0">
              <a:solidFill>
                <a:schemeClr val="tx1">
                  <a:lumMod val="50000"/>
                  <a:lumOff val="50000"/>
                </a:schemeClr>
              </a:solidFill>
              <a:latin typeface="Calibri" charset="0"/>
              <a:ea typeface="Calibri" charset="0"/>
              <a:cs typeface="Times New Roman" charset="0"/>
            </a:endParaRPr>
          </a:p>
        </p:txBody>
      </p:sp>
      <p:grpSp>
        <p:nvGrpSpPr>
          <p:cNvPr id="46" name="Gruppieren 22"/>
          <p:cNvGrpSpPr>
            <a:grpSpLocks/>
          </p:cNvGrpSpPr>
          <p:nvPr/>
        </p:nvGrpSpPr>
        <p:grpSpPr bwMode="auto">
          <a:xfrm>
            <a:off x="2050477" y="2264651"/>
            <a:ext cx="4117531" cy="2008768"/>
            <a:chOff x="0" y="0"/>
            <a:chExt cx="3957967" cy="1414732"/>
          </a:xfrm>
        </p:grpSpPr>
        <p:sp>
          <p:nvSpPr>
            <p:cNvPr id="47" name="Rechteck 46"/>
            <p:cNvSpPr>
              <a:spLocks noChangeArrowheads="1"/>
            </p:cNvSpPr>
            <p:nvPr/>
          </p:nvSpPr>
          <p:spPr bwMode="auto">
            <a:xfrm>
              <a:off x="0" y="0"/>
              <a:ext cx="3957967" cy="1414732"/>
            </a:xfrm>
            <a:prstGeom prst="rect">
              <a:avLst/>
            </a:prstGeom>
            <a:blipFill dpi="0" rotWithShape="1">
              <a:blip r:embed="rId4"/>
              <a:srcRect/>
              <a:tile tx="0" ty="0" sx="100000" sy="100000" flip="none" algn="tl"/>
            </a:blipFill>
            <a:ln w="25400">
              <a:noFill/>
              <a:miter lim="800000"/>
              <a:headEnd/>
              <a:tailEnd/>
            </a:ln>
          </p:spPr>
          <p:txBody>
            <a:bodyPr anchor="ctr"/>
            <a:lstStyle/>
            <a:p>
              <a:pPr>
                <a:defRPr/>
              </a:pPr>
              <a:endParaRPr lang="de-DE">
                <a:solidFill>
                  <a:schemeClr val="lt1"/>
                </a:solidFill>
                <a:latin typeface="+mn-lt"/>
                <a:ea typeface="+mn-ea"/>
                <a:cs typeface="+mn-cs"/>
              </a:endParaRPr>
            </a:p>
          </p:txBody>
        </p:sp>
        <p:sp>
          <p:nvSpPr>
            <p:cNvPr id="48" name="Zylinder 47"/>
            <p:cNvSpPr/>
            <p:nvPr/>
          </p:nvSpPr>
          <p:spPr>
            <a:xfrm rot="5400000">
              <a:off x="1746531" y="-806091"/>
              <a:ext cx="410900" cy="3046108"/>
            </a:xfrm>
            <a:prstGeom prst="can">
              <a:avLst/>
            </a:prstGeom>
            <a:solidFill>
              <a:schemeClr val="accent1">
                <a:lumMod val="20000"/>
                <a:lumOff val="80000"/>
              </a:schemeClr>
            </a:solidFill>
            <a:ln w="15875">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de-DE" dirty="0"/>
            </a:p>
          </p:txBody>
        </p:sp>
        <p:grpSp>
          <p:nvGrpSpPr>
            <p:cNvPr id="49" name="Gruppieren 25"/>
            <p:cNvGrpSpPr>
              <a:grpSpLocks/>
            </p:cNvGrpSpPr>
            <p:nvPr/>
          </p:nvGrpSpPr>
          <p:grpSpPr bwMode="auto">
            <a:xfrm>
              <a:off x="1414732" y="0"/>
              <a:ext cx="767799" cy="921901"/>
              <a:chOff x="0" y="0"/>
              <a:chExt cx="767799" cy="921901"/>
            </a:xfrm>
          </p:grpSpPr>
          <p:cxnSp>
            <p:nvCxnSpPr>
              <p:cNvPr id="62" name="Gerader Verbinder 61"/>
              <p:cNvCxnSpPr/>
              <p:nvPr/>
            </p:nvCxnSpPr>
            <p:spPr>
              <a:xfrm>
                <a:off x="-208" y="171"/>
                <a:ext cx="414387" cy="921481"/>
              </a:xfrm>
              <a:prstGeom prst="line">
                <a:avLst/>
              </a:prstGeom>
              <a:ln w="41275">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3" name="Gerader Verbinder 62"/>
              <p:cNvCxnSpPr/>
              <p:nvPr/>
            </p:nvCxnSpPr>
            <p:spPr>
              <a:xfrm flipV="1">
                <a:off x="414179" y="509230"/>
                <a:ext cx="154746" cy="40937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64" name="Gerader Verbinder 40"/>
              <p:cNvCxnSpPr>
                <a:cxnSpLocks noChangeShapeType="1"/>
              </p:cNvCxnSpPr>
              <p:nvPr/>
            </p:nvCxnSpPr>
            <p:spPr bwMode="auto">
              <a:xfrm flipH="1">
                <a:off x="569344" y="0"/>
                <a:ext cx="198455" cy="507317"/>
              </a:xfrm>
              <a:prstGeom prst="line">
                <a:avLst/>
              </a:prstGeom>
              <a:noFill/>
              <a:ln w="41275">
                <a:solidFill>
                  <a:schemeClr val="accent1"/>
                </a:solidFill>
                <a:round/>
                <a:headEnd/>
                <a:tailEnd/>
              </a:ln>
              <a:extLst>
                <a:ext uri="{909E8E84-426E-40DD-AFC4-6F175D3DCCD1}">
                  <a14:hiddenFill xmlns:a14="http://schemas.microsoft.com/office/drawing/2010/main">
                    <a:noFill/>
                  </a14:hiddenFill>
                </a:ext>
              </a:extLst>
            </p:spPr>
          </p:cxnSp>
        </p:grpSp>
        <p:grpSp>
          <p:nvGrpSpPr>
            <p:cNvPr id="50" name="Gruppieren 26"/>
            <p:cNvGrpSpPr>
              <a:grpSpLocks/>
            </p:cNvGrpSpPr>
            <p:nvPr/>
          </p:nvGrpSpPr>
          <p:grpSpPr bwMode="auto">
            <a:xfrm rot="10800000">
              <a:off x="543464" y="491706"/>
              <a:ext cx="767799" cy="921901"/>
              <a:chOff x="0" y="0"/>
              <a:chExt cx="767799" cy="921901"/>
            </a:xfrm>
          </p:grpSpPr>
          <p:cxnSp>
            <p:nvCxnSpPr>
              <p:cNvPr id="59" name="Gerader Verbinder 35"/>
              <p:cNvCxnSpPr>
                <a:cxnSpLocks noChangeShapeType="1"/>
              </p:cNvCxnSpPr>
              <p:nvPr/>
            </p:nvCxnSpPr>
            <p:spPr bwMode="auto">
              <a:xfrm>
                <a:off x="0" y="0"/>
                <a:ext cx="414068" cy="921901"/>
              </a:xfrm>
              <a:prstGeom prst="line">
                <a:avLst/>
              </a:prstGeom>
              <a:noFill/>
              <a:ln w="41275">
                <a:solidFill>
                  <a:schemeClr val="accent1"/>
                </a:solidFill>
                <a:round/>
                <a:headEnd/>
                <a:tailEnd/>
              </a:ln>
              <a:extLst>
                <a:ext uri="{909E8E84-426E-40DD-AFC4-6F175D3DCCD1}">
                  <a14:hiddenFill xmlns:a14="http://schemas.microsoft.com/office/drawing/2010/main">
                    <a:noFill/>
                  </a14:hiddenFill>
                </a:ext>
              </a:extLst>
            </p:spPr>
          </p:cxnSp>
          <p:cxnSp>
            <p:nvCxnSpPr>
              <p:cNvPr id="60" name="Gerader Verbinder 36"/>
              <p:cNvCxnSpPr>
                <a:cxnSpLocks noChangeShapeType="1"/>
              </p:cNvCxnSpPr>
              <p:nvPr/>
            </p:nvCxnSpPr>
            <p:spPr bwMode="auto">
              <a:xfrm flipV="1">
                <a:off x="414068" y="508959"/>
                <a:ext cx="155324" cy="410211"/>
              </a:xfrm>
              <a:prstGeom prst="line">
                <a:avLst/>
              </a:prstGeom>
              <a:noFill/>
              <a:ln w="41275">
                <a:solidFill>
                  <a:schemeClr val="accent1"/>
                </a:solidFill>
                <a:prstDash val="sysDash"/>
                <a:round/>
                <a:headEnd/>
                <a:tailEnd/>
              </a:ln>
              <a:extLst>
                <a:ext uri="{909E8E84-426E-40DD-AFC4-6F175D3DCCD1}">
                  <a14:hiddenFill xmlns:a14="http://schemas.microsoft.com/office/drawing/2010/main">
                    <a:noFill/>
                  </a14:hiddenFill>
                </a:ext>
              </a:extLst>
            </p:spPr>
          </p:cxnSp>
          <p:cxnSp>
            <p:nvCxnSpPr>
              <p:cNvPr id="61" name="Gerader Verbinder 37"/>
              <p:cNvCxnSpPr>
                <a:cxnSpLocks noChangeShapeType="1"/>
              </p:cNvCxnSpPr>
              <p:nvPr/>
            </p:nvCxnSpPr>
            <p:spPr bwMode="auto">
              <a:xfrm flipH="1">
                <a:off x="569344" y="0"/>
                <a:ext cx="198455" cy="507317"/>
              </a:xfrm>
              <a:prstGeom prst="line">
                <a:avLst/>
              </a:prstGeom>
              <a:noFill/>
              <a:ln w="41275">
                <a:solidFill>
                  <a:schemeClr val="accent1"/>
                </a:solidFill>
                <a:round/>
                <a:headEnd/>
                <a:tailEnd/>
              </a:ln>
              <a:extLst>
                <a:ext uri="{909E8E84-426E-40DD-AFC4-6F175D3DCCD1}">
                  <a14:hiddenFill xmlns:a14="http://schemas.microsoft.com/office/drawing/2010/main">
                    <a:noFill/>
                  </a14:hiddenFill>
                </a:ext>
              </a:extLst>
            </p:spPr>
          </p:cxnSp>
        </p:grpSp>
        <p:grpSp>
          <p:nvGrpSpPr>
            <p:cNvPr id="51" name="Gruppieren 27"/>
            <p:cNvGrpSpPr>
              <a:grpSpLocks/>
            </p:cNvGrpSpPr>
            <p:nvPr/>
          </p:nvGrpSpPr>
          <p:grpSpPr bwMode="auto">
            <a:xfrm rot="10800000">
              <a:off x="2484408" y="491706"/>
              <a:ext cx="767799" cy="921901"/>
              <a:chOff x="0" y="0"/>
              <a:chExt cx="767799" cy="921901"/>
            </a:xfrm>
          </p:grpSpPr>
          <p:cxnSp>
            <p:nvCxnSpPr>
              <p:cNvPr id="56" name="Gerader Verbinder 32"/>
              <p:cNvCxnSpPr>
                <a:cxnSpLocks noChangeShapeType="1"/>
              </p:cNvCxnSpPr>
              <p:nvPr/>
            </p:nvCxnSpPr>
            <p:spPr bwMode="auto">
              <a:xfrm>
                <a:off x="0" y="0"/>
                <a:ext cx="414068" cy="921901"/>
              </a:xfrm>
              <a:prstGeom prst="line">
                <a:avLst/>
              </a:prstGeom>
              <a:noFill/>
              <a:ln w="41275">
                <a:solidFill>
                  <a:schemeClr val="accent1"/>
                </a:solidFill>
                <a:round/>
                <a:headEnd/>
                <a:tailEnd/>
              </a:ln>
              <a:extLst>
                <a:ext uri="{909E8E84-426E-40DD-AFC4-6F175D3DCCD1}">
                  <a14:hiddenFill xmlns:a14="http://schemas.microsoft.com/office/drawing/2010/main">
                    <a:noFill/>
                  </a14:hiddenFill>
                </a:ext>
              </a:extLst>
            </p:spPr>
          </p:cxnSp>
          <p:cxnSp>
            <p:nvCxnSpPr>
              <p:cNvPr id="57" name="Gerader Verbinder 33"/>
              <p:cNvCxnSpPr>
                <a:cxnSpLocks noChangeShapeType="1"/>
              </p:cNvCxnSpPr>
              <p:nvPr/>
            </p:nvCxnSpPr>
            <p:spPr bwMode="auto">
              <a:xfrm flipV="1">
                <a:off x="414068" y="508959"/>
                <a:ext cx="155324" cy="410211"/>
              </a:xfrm>
              <a:prstGeom prst="line">
                <a:avLst/>
              </a:prstGeom>
              <a:noFill/>
              <a:ln w="38100" cap="rnd">
                <a:solidFill>
                  <a:schemeClr val="accent1"/>
                </a:solidFill>
                <a:prstDash val="sysDash"/>
                <a:round/>
                <a:headEnd/>
                <a:tailEnd/>
              </a:ln>
              <a:extLst>
                <a:ext uri="{909E8E84-426E-40DD-AFC4-6F175D3DCCD1}">
                  <a14:hiddenFill xmlns:a14="http://schemas.microsoft.com/office/drawing/2010/main">
                    <a:noFill/>
                  </a14:hiddenFill>
                </a:ext>
              </a:extLst>
            </p:spPr>
          </p:cxnSp>
          <p:cxnSp>
            <p:nvCxnSpPr>
              <p:cNvPr id="58" name="Gerader Verbinder 34"/>
              <p:cNvCxnSpPr>
                <a:cxnSpLocks noChangeShapeType="1"/>
              </p:cNvCxnSpPr>
              <p:nvPr/>
            </p:nvCxnSpPr>
            <p:spPr bwMode="auto">
              <a:xfrm flipH="1">
                <a:off x="569344" y="0"/>
                <a:ext cx="198455" cy="507317"/>
              </a:xfrm>
              <a:prstGeom prst="line">
                <a:avLst/>
              </a:prstGeom>
              <a:noFill/>
              <a:ln w="41275">
                <a:solidFill>
                  <a:schemeClr val="accent1"/>
                </a:solidFill>
                <a:round/>
                <a:headEnd/>
                <a:tailEnd/>
              </a:ln>
              <a:extLst>
                <a:ext uri="{909E8E84-426E-40DD-AFC4-6F175D3DCCD1}">
                  <a14:hiddenFill xmlns:a14="http://schemas.microsoft.com/office/drawing/2010/main">
                    <a:noFill/>
                  </a14:hiddenFill>
                </a:ext>
              </a:extLst>
            </p:spPr>
          </p:cxnSp>
        </p:grpSp>
        <p:sp>
          <p:nvSpPr>
            <p:cNvPr id="52" name="Rechteck 51"/>
            <p:cNvSpPr>
              <a:spLocks noChangeArrowheads="1"/>
            </p:cNvSpPr>
            <p:nvPr/>
          </p:nvSpPr>
          <p:spPr bwMode="auto">
            <a:xfrm>
              <a:off x="1276710" y="207034"/>
              <a:ext cx="78740" cy="292735"/>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defRPr/>
              </a:pPr>
              <a:endParaRPr lang="de-DE">
                <a:solidFill>
                  <a:schemeClr val="lt1"/>
                </a:solidFill>
                <a:latin typeface="+mn-lt"/>
                <a:ea typeface="+mn-ea"/>
                <a:cs typeface="+mn-cs"/>
              </a:endParaRPr>
            </a:p>
          </p:txBody>
        </p:sp>
        <p:sp>
          <p:nvSpPr>
            <p:cNvPr id="53" name="Rechteck 29"/>
            <p:cNvSpPr>
              <a:spLocks noChangeArrowheads="1"/>
            </p:cNvSpPr>
            <p:nvPr/>
          </p:nvSpPr>
          <p:spPr bwMode="auto">
            <a:xfrm>
              <a:off x="2277374" y="207034"/>
              <a:ext cx="79200" cy="293011"/>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de-DE"/>
            </a:p>
          </p:txBody>
        </p:sp>
        <p:sp>
          <p:nvSpPr>
            <p:cNvPr id="54" name="Rechteck 30"/>
            <p:cNvSpPr>
              <a:spLocks noChangeArrowheads="1"/>
            </p:cNvSpPr>
            <p:nvPr/>
          </p:nvSpPr>
          <p:spPr bwMode="auto">
            <a:xfrm>
              <a:off x="2268747" y="940279"/>
              <a:ext cx="79200" cy="293011"/>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de-DE"/>
            </a:p>
          </p:txBody>
        </p:sp>
        <p:sp>
          <p:nvSpPr>
            <p:cNvPr id="55" name="Rechteck 31"/>
            <p:cNvSpPr>
              <a:spLocks noChangeArrowheads="1"/>
            </p:cNvSpPr>
            <p:nvPr/>
          </p:nvSpPr>
          <p:spPr bwMode="auto">
            <a:xfrm>
              <a:off x="1268083" y="940279"/>
              <a:ext cx="78740" cy="292735"/>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de-DE"/>
            </a:p>
          </p:txBody>
        </p:sp>
      </p:grpSp>
    </p:spTree>
    <p:extLst>
      <p:ext uri="{BB962C8B-B14F-4D97-AF65-F5344CB8AC3E}">
        <p14:creationId xmlns:p14="http://schemas.microsoft.com/office/powerpoint/2010/main" val="136376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de-DE" altLang="de-DE" dirty="0"/>
              <a:t>Was sind Container?</a:t>
            </a:r>
          </a:p>
          <a:p>
            <a:endParaRPr lang="de-DE" dirty="0"/>
          </a:p>
        </p:txBody>
      </p:sp>
    </p:spTree>
    <p:extLst>
      <p:ext uri="{BB962C8B-B14F-4D97-AF65-F5344CB8AC3E}">
        <p14:creationId xmlns:p14="http://schemas.microsoft.com/office/powerpoint/2010/main" val="2879049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a:spcBef>
                <a:spcPts val="1200"/>
              </a:spcBef>
            </a:pPr>
            <a:r>
              <a:rPr lang="de-DE" dirty="0"/>
              <a:t>Dieser Container ist noch nicht fertig beladen. </a:t>
            </a:r>
          </a:p>
          <a:p>
            <a:pPr>
              <a:spcBef>
                <a:spcPts val="1200"/>
              </a:spcBef>
            </a:pPr>
            <a:r>
              <a:rPr lang="de-DE" dirty="0"/>
              <a:t>Die oberer Reihe wurde aber bereits durch einen </a:t>
            </a:r>
            <a:br>
              <a:rPr lang="de-DE" dirty="0"/>
            </a:br>
            <a:r>
              <a:rPr lang="de-DE" dirty="0"/>
              <a:t>Sperrbalken gegen ein Verrutschen nach hinten gesichert.</a:t>
            </a:r>
          </a:p>
          <a:p>
            <a:endParaRPr lang="de-DE" dirty="0"/>
          </a:p>
        </p:txBody>
      </p:sp>
      <p:sp>
        <p:nvSpPr>
          <p:cNvPr id="3" name="Textplatzhalter 2"/>
          <p:cNvSpPr>
            <a:spLocks noGrp="1"/>
          </p:cNvSpPr>
          <p:nvPr>
            <p:ph type="body" sz="quarter" idx="10"/>
          </p:nvPr>
        </p:nvSpPr>
        <p:spPr/>
        <p:txBody>
          <a:bodyPr/>
          <a:lstStyle/>
          <a:p>
            <a:r>
              <a:rPr lang="de-DE" dirty="0"/>
              <a:t>Spezialcontainer</a:t>
            </a:r>
          </a:p>
          <a:p>
            <a:pPr>
              <a:spcBef>
                <a:spcPts val="1200"/>
              </a:spcBef>
            </a:pPr>
            <a:endParaRPr lang="de-DE" dirty="0"/>
          </a:p>
        </p:txBody>
      </p:sp>
      <p:pic>
        <p:nvPicPr>
          <p:cNvPr id="6" name="Bildplatzhalter 5"/>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2764" r="12764"/>
          <a:stretch>
            <a:fillRect/>
          </a:stretch>
        </p:blipFill>
        <p:spPr>
          <a:prstGeom prst="rect">
            <a:avLst/>
          </a:prstGeom>
        </p:spPr>
      </p:pic>
    </p:spTree>
    <p:extLst>
      <p:ext uri="{BB962C8B-B14F-4D97-AF65-F5344CB8AC3E}">
        <p14:creationId xmlns:p14="http://schemas.microsoft.com/office/powerpoint/2010/main" val="2901282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Zusammenfassung</a:t>
            </a:r>
          </a:p>
          <a:p>
            <a:endParaRPr lang="de-DE" dirty="0"/>
          </a:p>
        </p:txBody>
      </p:sp>
      <p:sp>
        <p:nvSpPr>
          <p:cNvPr id="3" name="Textplatzhalter 2"/>
          <p:cNvSpPr>
            <a:spLocks noGrp="1"/>
          </p:cNvSpPr>
          <p:nvPr>
            <p:ph type="body" sz="quarter" idx="15"/>
          </p:nvPr>
        </p:nvSpPr>
        <p:spPr/>
        <p:txBody>
          <a:bodyPr/>
          <a:lstStyle/>
          <a:p>
            <a:pPr marL="285750" indent="-285750">
              <a:spcBef>
                <a:spcPts val="0"/>
              </a:spcBef>
              <a:spcAft>
                <a:spcPts val="1200"/>
              </a:spcAft>
              <a:buFont typeface="Arial" panose="020B0604020202020204" pitchFamily="34" charset="0"/>
              <a:buChar char="•"/>
            </a:pPr>
            <a:r>
              <a:rPr lang="de-DE" dirty="0">
                <a:solidFill>
                  <a:schemeClr val="tx1">
                    <a:lumMod val="50000"/>
                    <a:lumOff val="50000"/>
                  </a:schemeClr>
                </a:solidFill>
              </a:rPr>
              <a:t>Prüfen Sie den Container</a:t>
            </a:r>
            <a:br>
              <a:rPr lang="de-DE" dirty="0">
                <a:solidFill>
                  <a:schemeClr val="tx1">
                    <a:lumMod val="50000"/>
                    <a:lumOff val="50000"/>
                  </a:schemeClr>
                </a:solidFill>
              </a:rPr>
            </a:br>
            <a:r>
              <a:rPr lang="de-DE" dirty="0">
                <a:solidFill>
                  <a:schemeClr val="tx1">
                    <a:lumMod val="50000"/>
                    <a:lumOff val="50000"/>
                  </a:schemeClr>
                </a:solidFill>
              </a:rPr>
              <a:t>vor der Beladung auf Beschädigungen.</a:t>
            </a:r>
          </a:p>
          <a:p>
            <a:pPr marL="285750" indent="-285750">
              <a:spcBef>
                <a:spcPts val="0"/>
              </a:spcBef>
              <a:spcAft>
                <a:spcPts val="1200"/>
              </a:spcAft>
              <a:buFont typeface="Arial" panose="020B0604020202020204" pitchFamily="34" charset="0"/>
              <a:buChar char="•"/>
            </a:pPr>
            <a:r>
              <a:rPr lang="de-DE" dirty="0">
                <a:solidFill>
                  <a:schemeClr val="tx1">
                    <a:lumMod val="50000"/>
                    <a:lumOff val="50000"/>
                  </a:schemeClr>
                </a:solidFill>
              </a:rPr>
              <a:t>Beachten Sie die Gewichtsverteilung im Container </a:t>
            </a:r>
            <a:br>
              <a:rPr lang="de-DE" dirty="0">
                <a:solidFill>
                  <a:schemeClr val="tx1">
                    <a:lumMod val="50000"/>
                    <a:lumOff val="50000"/>
                  </a:schemeClr>
                </a:solidFill>
              </a:rPr>
            </a:br>
            <a:r>
              <a:rPr lang="de-DE" dirty="0">
                <a:solidFill>
                  <a:schemeClr val="tx1">
                    <a:lumMod val="50000"/>
                    <a:lumOff val="50000"/>
                  </a:schemeClr>
                </a:solidFill>
              </a:rPr>
              <a:t>und die Stapelfähigkeit der Ware.</a:t>
            </a:r>
          </a:p>
          <a:p>
            <a:pPr marL="285750" indent="-285750">
              <a:spcBef>
                <a:spcPts val="0"/>
              </a:spcBef>
              <a:spcAft>
                <a:spcPts val="1200"/>
              </a:spcAft>
              <a:buFont typeface="Arial" panose="020B0604020202020204" pitchFamily="34" charset="0"/>
              <a:buChar char="•"/>
            </a:pPr>
            <a:r>
              <a:rPr lang="de-DE" dirty="0">
                <a:solidFill>
                  <a:schemeClr val="tx1">
                    <a:lumMod val="50000"/>
                    <a:lumOff val="50000"/>
                  </a:schemeClr>
                </a:solidFill>
              </a:rPr>
              <a:t>Bilden Sie feste Ladeeinheiten (</a:t>
            </a:r>
            <a:r>
              <a:rPr lang="de-DE" dirty="0" err="1">
                <a:solidFill>
                  <a:schemeClr val="tx1">
                    <a:lumMod val="50000"/>
                    <a:lumOff val="50000"/>
                  </a:schemeClr>
                </a:solidFill>
              </a:rPr>
              <a:t>Stretchen</a:t>
            </a:r>
            <a:r>
              <a:rPr lang="de-DE" dirty="0">
                <a:solidFill>
                  <a:schemeClr val="tx1">
                    <a:lumMod val="50000"/>
                    <a:lumOff val="50000"/>
                  </a:schemeClr>
                </a:solidFill>
              </a:rPr>
              <a:t>, Bändern).</a:t>
            </a:r>
          </a:p>
          <a:p>
            <a:pPr marL="285750" indent="-285750">
              <a:spcBef>
                <a:spcPts val="0"/>
              </a:spcBef>
              <a:spcAft>
                <a:spcPts val="1200"/>
              </a:spcAft>
              <a:buFont typeface="Arial" panose="020B0604020202020204" pitchFamily="34" charset="0"/>
              <a:buChar char="•"/>
            </a:pPr>
            <a:r>
              <a:rPr lang="de-DE" dirty="0">
                <a:solidFill>
                  <a:schemeClr val="tx1">
                    <a:lumMod val="50000"/>
                    <a:lumOff val="50000"/>
                  </a:schemeClr>
                </a:solidFill>
              </a:rPr>
              <a:t>Verwenden Sie Stausäcke oder Holzkonstruktionen, </a:t>
            </a:r>
            <a:br>
              <a:rPr lang="de-DE" dirty="0">
                <a:solidFill>
                  <a:schemeClr val="tx1">
                    <a:lumMod val="50000"/>
                    <a:lumOff val="50000"/>
                  </a:schemeClr>
                </a:solidFill>
              </a:rPr>
            </a:br>
            <a:r>
              <a:rPr lang="de-DE" dirty="0">
                <a:solidFill>
                  <a:schemeClr val="tx1">
                    <a:lumMod val="50000"/>
                    <a:lumOff val="50000"/>
                  </a:schemeClr>
                </a:solidFill>
              </a:rPr>
              <a:t>um formschlüssig zu laden.</a:t>
            </a:r>
          </a:p>
          <a:p>
            <a:pPr marL="285750" indent="-285750">
              <a:spcBef>
                <a:spcPts val="0"/>
              </a:spcBef>
              <a:spcAft>
                <a:spcPts val="1200"/>
              </a:spcAft>
              <a:buFont typeface="Arial" panose="020B0604020202020204" pitchFamily="34" charset="0"/>
              <a:buChar char="•"/>
            </a:pPr>
            <a:r>
              <a:rPr lang="de-DE" dirty="0">
                <a:solidFill>
                  <a:schemeClr val="tx1">
                    <a:lumMod val="50000"/>
                    <a:lumOff val="50000"/>
                  </a:schemeClr>
                </a:solidFill>
              </a:rPr>
              <a:t>Bilden Sie einen stabilen Türabschluss.</a:t>
            </a:r>
          </a:p>
          <a:p>
            <a:pPr marL="285750" indent="-285750">
              <a:spcBef>
                <a:spcPts val="0"/>
              </a:spcBef>
              <a:spcAft>
                <a:spcPts val="1200"/>
              </a:spcAft>
              <a:buFont typeface="Arial" panose="020B0604020202020204" pitchFamily="34" charset="0"/>
              <a:buChar char="•"/>
            </a:pPr>
            <a:r>
              <a:rPr lang="de-DE" dirty="0">
                <a:solidFill>
                  <a:schemeClr val="tx1">
                    <a:lumMod val="50000"/>
                    <a:lumOff val="50000"/>
                  </a:schemeClr>
                </a:solidFill>
              </a:rPr>
              <a:t>Fertige </a:t>
            </a:r>
            <a:r>
              <a:rPr lang="de-DE" dirty="0" err="1">
                <a:solidFill>
                  <a:schemeClr val="tx1">
                    <a:lumMod val="50000"/>
                    <a:lumOff val="50000"/>
                  </a:schemeClr>
                </a:solidFill>
              </a:rPr>
              <a:t>Lashsysteme</a:t>
            </a:r>
            <a:r>
              <a:rPr lang="de-DE" dirty="0">
                <a:solidFill>
                  <a:schemeClr val="tx1">
                    <a:lumMod val="50000"/>
                    <a:lumOff val="50000"/>
                  </a:schemeClr>
                </a:solidFill>
              </a:rPr>
              <a:t> erleichtern die Ladungssicherung</a:t>
            </a:r>
          </a:p>
          <a:p>
            <a:pPr marL="285750" indent="-285750"/>
            <a:endParaRPr lang="de-DE" dirty="0"/>
          </a:p>
        </p:txBody>
      </p:sp>
    </p:spTree>
    <p:extLst>
      <p:ext uri="{BB962C8B-B14F-4D97-AF65-F5344CB8AC3E}">
        <p14:creationId xmlns:p14="http://schemas.microsoft.com/office/powerpoint/2010/main" val="2172840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96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marL="285750" indent="-285750">
              <a:spcBef>
                <a:spcPts val="1200"/>
              </a:spcBef>
              <a:buFont typeface="Arial" panose="020B0604020202020204" pitchFamily="34" charset="0"/>
              <a:buChar char="•"/>
            </a:pPr>
            <a:r>
              <a:rPr lang="de-DE" altLang="de-DE" dirty="0"/>
              <a:t>Container sind genormte Großraumbehälter </a:t>
            </a:r>
            <a:br>
              <a:rPr lang="de-DE" altLang="de-DE" dirty="0"/>
            </a:br>
            <a:r>
              <a:rPr lang="de-DE" altLang="de-DE" dirty="0"/>
              <a:t>zum Transport von verschiedenen Ladungen.</a:t>
            </a:r>
          </a:p>
          <a:p>
            <a:pPr marL="285750" indent="-285750">
              <a:spcBef>
                <a:spcPts val="1200"/>
              </a:spcBef>
              <a:buFont typeface="Arial" panose="020B0604020202020204" pitchFamily="34" charset="0"/>
              <a:buChar char="•"/>
            </a:pPr>
            <a:r>
              <a:rPr lang="de-DE" altLang="de-DE" dirty="0"/>
              <a:t>Sie werden auch als Übersee- </a:t>
            </a:r>
            <a:br>
              <a:rPr lang="de-DE" altLang="de-DE" dirty="0"/>
            </a:br>
            <a:r>
              <a:rPr lang="de-DE" altLang="de-DE" dirty="0"/>
              <a:t>oder Seefrachtcontainer bezeichnet.</a:t>
            </a:r>
          </a:p>
          <a:p>
            <a:pPr marL="285750" indent="-285750">
              <a:spcBef>
                <a:spcPts val="1200"/>
              </a:spcBef>
              <a:buFont typeface="Arial" panose="020B0604020202020204" pitchFamily="34" charset="0"/>
              <a:buChar char="•"/>
            </a:pPr>
            <a:r>
              <a:rPr lang="de-DE" altLang="de-DE" dirty="0"/>
              <a:t>Sie sind weltweit genormt (ISO 668).</a:t>
            </a:r>
          </a:p>
        </p:txBody>
      </p:sp>
      <p:sp>
        <p:nvSpPr>
          <p:cNvPr id="3" name="Textplatzhalter 2"/>
          <p:cNvSpPr>
            <a:spLocks noGrp="1"/>
          </p:cNvSpPr>
          <p:nvPr>
            <p:ph type="body" sz="quarter" idx="10"/>
          </p:nvPr>
        </p:nvSpPr>
        <p:spPr/>
        <p:txBody>
          <a:bodyPr/>
          <a:lstStyle/>
          <a:p>
            <a:r>
              <a:rPr lang="de-DE" altLang="de-DE" dirty="0"/>
              <a:t>Was sind Container?</a:t>
            </a:r>
          </a:p>
          <a:p>
            <a:endParaRPr lang="de-DE" dirty="0"/>
          </a:p>
        </p:txBody>
      </p:sp>
      <p:pic>
        <p:nvPicPr>
          <p:cNvPr id="5" name="Bildplatzhalter 4"/>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719" r="36015"/>
          <a:stretch/>
        </p:blipFill>
        <p:spPr>
          <a:xfrm>
            <a:off x="7492789" y="2276872"/>
            <a:ext cx="2519891" cy="2988001"/>
          </a:xfrm>
          <a:prstGeom prst="rect">
            <a:avLst/>
          </a:prstGeom>
        </p:spPr>
      </p:pic>
    </p:spTree>
    <p:extLst>
      <p:ext uri="{BB962C8B-B14F-4D97-AF65-F5344CB8AC3E}">
        <p14:creationId xmlns:p14="http://schemas.microsoft.com/office/powerpoint/2010/main" val="65947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dirty="0"/>
              <a:t>Eigenschaften von Containern</a:t>
            </a:r>
          </a:p>
          <a:p>
            <a:endParaRPr lang="de-DE" dirty="0"/>
          </a:p>
        </p:txBody>
      </p:sp>
      <p:sp>
        <p:nvSpPr>
          <p:cNvPr id="3" name="Textplatzhalter 2"/>
          <p:cNvSpPr>
            <a:spLocks noGrp="1"/>
          </p:cNvSpPr>
          <p:nvPr>
            <p:ph type="body" sz="quarter" idx="12"/>
          </p:nvPr>
        </p:nvSpPr>
        <p:spPr/>
        <p:txBody>
          <a:bodyPr/>
          <a:lstStyle/>
          <a:p>
            <a:pPr marL="285750" indent="-285750">
              <a:spcBef>
                <a:spcPts val="600"/>
              </a:spcBef>
              <a:buFont typeface="Arial" panose="020B0604020202020204" pitchFamily="34" charset="0"/>
              <a:buChar char="•"/>
            </a:pPr>
            <a:r>
              <a:rPr lang="de-DE" altLang="de-DE" dirty="0"/>
              <a:t>sind sehr robust</a:t>
            </a:r>
          </a:p>
          <a:p>
            <a:pPr marL="285750" indent="-285750">
              <a:spcBef>
                <a:spcPts val="600"/>
              </a:spcBef>
              <a:buFont typeface="Arial" panose="020B0604020202020204" pitchFamily="34" charset="0"/>
              <a:buChar char="•"/>
            </a:pPr>
            <a:r>
              <a:rPr lang="de-DE" altLang="de-DE" dirty="0"/>
              <a:t>können multimodal eingesetzt werden</a:t>
            </a:r>
          </a:p>
          <a:p>
            <a:pPr marL="285750" indent="-285750">
              <a:spcBef>
                <a:spcPts val="600"/>
              </a:spcBef>
              <a:buFont typeface="Arial" panose="020B0604020202020204" pitchFamily="34" charset="0"/>
              <a:buChar char="•"/>
            </a:pPr>
            <a:r>
              <a:rPr lang="de-DE" altLang="de-DE" dirty="0"/>
              <a:t>Waren verbleiben bei Verkehrsträgerwechsel im Container</a:t>
            </a:r>
          </a:p>
          <a:p>
            <a:pPr marL="285750" indent="-285750">
              <a:spcBef>
                <a:spcPts val="600"/>
              </a:spcBef>
              <a:buFont typeface="Arial" panose="020B0604020202020204" pitchFamily="34" charset="0"/>
              <a:buChar char="•"/>
            </a:pPr>
            <a:r>
              <a:rPr lang="de-DE" altLang="de-DE" dirty="0"/>
              <a:t>können gestapelt werden</a:t>
            </a:r>
          </a:p>
          <a:p>
            <a:pPr marL="285750" indent="-285750">
              <a:spcBef>
                <a:spcPts val="600"/>
              </a:spcBef>
              <a:buFont typeface="Arial" panose="020B0604020202020204" pitchFamily="34" charset="0"/>
              <a:buChar char="•"/>
            </a:pPr>
            <a:r>
              <a:rPr lang="de-DE" altLang="de-DE" dirty="0"/>
              <a:t>Standardlängen: 20 </a:t>
            </a:r>
            <a:r>
              <a:rPr lang="de-DE" altLang="de-DE" dirty="0" err="1"/>
              <a:t>ft</a:t>
            </a:r>
            <a:r>
              <a:rPr lang="de-DE" altLang="de-DE" dirty="0"/>
              <a:t> und 40 </a:t>
            </a:r>
            <a:r>
              <a:rPr lang="de-DE" altLang="de-DE" dirty="0" err="1"/>
              <a:t>ft</a:t>
            </a:r>
            <a:endParaRPr lang="de-DE" altLang="de-DE" dirty="0"/>
          </a:p>
          <a:p>
            <a:endParaRPr lang="de-DE" dirty="0"/>
          </a:p>
        </p:txBody>
      </p:sp>
    </p:spTree>
    <p:extLst>
      <p:ext uri="{BB962C8B-B14F-4D97-AF65-F5344CB8AC3E}">
        <p14:creationId xmlns:p14="http://schemas.microsoft.com/office/powerpoint/2010/main" val="78869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endParaRPr lang="de-DE" dirty="0"/>
          </a:p>
          <a:p>
            <a:r>
              <a:rPr lang="de-DE" dirty="0"/>
              <a:t>Auf diesem flachen Container ohne Seitenwände </a:t>
            </a:r>
            <a:br>
              <a:rPr lang="de-DE" dirty="0"/>
            </a:br>
            <a:r>
              <a:rPr lang="de-DE" dirty="0"/>
              <a:t>werden überbreite Seekisten transportiert </a:t>
            </a:r>
            <a:br>
              <a:rPr lang="de-DE" dirty="0"/>
            </a:br>
            <a:r>
              <a:rPr lang="de-DE" dirty="0"/>
              <a:t>und können so auf ein Schiff verladen werden.</a:t>
            </a:r>
          </a:p>
          <a:p>
            <a:endParaRPr lang="de-DE" dirty="0"/>
          </a:p>
        </p:txBody>
      </p:sp>
      <p:sp>
        <p:nvSpPr>
          <p:cNvPr id="3" name="Textplatzhalter 2"/>
          <p:cNvSpPr>
            <a:spLocks noGrp="1"/>
          </p:cNvSpPr>
          <p:nvPr>
            <p:ph type="body" sz="quarter" idx="10"/>
          </p:nvPr>
        </p:nvSpPr>
        <p:spPr/>
        <p:txBody>
          <a:bodyPr/>
          <a:lstStyle/>
          <a:p>
            <a:r>
              <a:rPr lang="de-DE" dirty="0" err="1"/>
              <a:t>Flatrack</a:t>
            </a:r>
            <a:r>
              <a:rPr lang="de-DE" dirty="0"/>
              <a:t> mit überbreiter Ladung</a:t>
            </a:r>
          </a:p>
          <a:p>
            <a:endParaRPr lang="de-DE" dirty="0"/>
          </a:p>
        </p:txBody>
      </p:sp>
      <p:pic>
        <p:nvPicPr>
          <p:cNvPr id="5" name="Bildplatzhalter 4"/>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719" r="36060"/>
          <a:stretch/>
        </p:blipFill>
        <p:spPr>
          <a:xfrm>
            <a:off x="7492789" y="2276872"/>
            <a:ext cx="2519891" cy="2988001"/>
          </a:xfrm>
          <a:prstGeom prst="rect">
            <a:avLst/>
          </a:prstGeom>
        </p:spPr>
      </p:pic>
    </p:spTree>
    <p:extLst>
      <p:ext uri="{BB962C8B-B14F-4D97-AF65-F5344CB8AC3E}">
        <p14:creationId xmlns:p14="http://schemas.microsoft.com/office/powerpoint/2010/main" val="1492539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1524000" y="2564904"/>
            <a:ext cx="9144000" cy="796098"/>
          </a:xfrm>
        </p:spPr>
        <p:txBody>
          <a:bodyPr/>
          <a:lstStyle/>
          <a:p>
            <a:r>
              <a:rPr lang="de-DE" altLang="de-DE" dirty="0"/>
              <a:t>Prüfung eines </a:t>
            </a:r>
            <a:br>
              <a:rPr lang="de-DE" altLang="de-DE" dirty="0"/>
            </a:br>
            <a:r>
              <a:rPr lang="de-DE" altLang="de-DE" dirty="0"/>
              <a:t>bereitgestellten Containers</a:t>
            </a:r>
          </a:p>
          <a:p>
            <a:endParaRPr lang="de-DE" dirty="0"/>
          </a:p>
        </p:txBody>
      </p:sp>
    </p:spTree>
    <p:extLst>
      <p:ext uri="{BB962C8B-B14F-4D97-AF65-F5344CB8AC3E}">
        <p14:creationId xmlns:p14="http://schemas.microsoft.com/office/powerpoint/2010/main" val="240540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dirty="0"/>
              <a:t>Prüfung des Containers vor der Beladung</a:t>
            </a:r>
          </a:p>
          <a:p>
            <a:endParaRPr lang="de-DE" dirty="0"/>
          </a:p>
        </p:txBody>
      </p:sp>
      <p:sp>
        <p:nvSpPr>
          <p:cNvPr id="4" name="Rechteck 3"/>
          <p:cNvSpPr/>
          <p:nvPr/>
        </p:nvSpPr>
        <p:spPr>
          <a:xfrm>
            <a:off x="5430379" y="2423477"/>
            <a:ext cx="4572000" cy="2708434"/>
          </a:xfrm>
          <a:prstGeom prst="rect">
            <a:avLst/>
          </a:prstGeom>
        </p:spPr>
        <p:txBody>
          <a:bodyPr>
            <a:spAutoFit/>
          </a:bodyPr>
          <a:lstStyle/>
          <a:p>
            <a:r>
              <a:rPr lang="de-DE" altLang="de-DE" sz="1600" b="1" kern="0" dirty="0">
                <a:solidFill>
                  <a:schemeClr val="tx1">
                    <a:lumMod val="50000"/>
                    <a:lumOff val="50000"/>
                  </a:schemeClr>
                </a:solidFill>
                <a:latin typeface="Calibri" panose="020F0502020204030204" pitchFamily="34" charset="0"/>
              </a:rPr>
              <a:t>Unzulässige Mängel</a:t>
            </a:r>
          </a:p>
          <a:p>
            <a:pPr marL="285750" indent="-285750">
              <a:buFont typeface="Arial" panose="020B0604020202020204" pitchFamily="34" charset="0"/>
              <a:buChar char="•"/>
            </a:pPr>
            <a:endParaRPr lang="de-DE" altLang="de-DE" sz="600" u="sng" kern="0" dirty="0">
              <a:solidFill>
                <a:schemeClr val="tx1">
                  <a:lumMod val="50000"/>
                  <a:lumOff val="50000"/>
                </a:schemeClr>
              </a:solidFill>
              <a:latin typeface="Calibri" panose="020F0502020204030204" pitchFamily="34" charset="0"/>
            </a:endParaRPr>
          </a:p>
          <a:p>
            <a:pPr marL="285750" indent="-285750">
              <a:buFont typeface="Arial" panose="020B0604020202020204" pitchFamily="34" charset="0"/>
              <a:buChar char="•"/>
            </a:pPr>
            <a:r>
              <a:rPr lang="de-DE" altLang="de-DE" sz="1600" kern="0" dirty="0">
                <a:solidFill>
                  <a:schemeClr val="tx1">
                    <a:lumMod val="50000"/>
                    <a:lumOff val="50000"/>
                  </a:schemeClr>
                </a:solidFill>
                <a:latin typeface="Calibri" panose="020F0502020204030204" pitchFamily="34" charset="0"/>
              </a:rPr>
              <a:t>Risse und Bruchstellen</a:t>
            </a:r>
          </a:p>
          <a:p>
            <a:pPr marL="285750" indent="-285750">
              <a:buFont typeface="Arial" panose="020B0604020202020204" pitchFamily="34" charset="0"/>
              <a:buChar char="•"/>
            </a:pPr>
            <a:r>
              <a:rPr lang="de-DE" altLang="de-DE" sz="1600" kern="0" dirty="0">
                <a:solidFill>
                  <a:schemeClr val="tx1">
                    <a:lumMod val="50000"/>
                    <a:lumOff val="50000"/>
                  </a:schemeClr>
                </a:solidFill>
                <a:latin typeface="Calibri" panose="020F0502020204030204" pitchFamily="34" charset="0"/>
              </a:rPr>
              <a:t>Durchrostung der Seitenwände</a:t>
            </a:r>
          </a:p>
          <a:p>
            <a:pPr marL="285750" indent="-285750">
              <a:buFont typeface="Arial" panose="020B0604020202020204" pitchFamily="34" charset="0"/>
              <a:buChar char="•"/>
            </a:pPr>
            <a:r>
              <a:rPr lang="de-DE" altLang="de-DE" sz="1600" kern="0" dirty="0">
                <a:solidFill>
                  <a:schemeClr val="tx1">
                    <a:lumMod val="50000"/>
                    <a:lumOff val="50000"/>
                  </a:schemeClr>
                </a:solidFill>
                <a:latin typeface="Calibri" panose="020F0502020204030204" pitchFamily="34" charset="0"/>
              </a:rPr>
              <a:t>Beulen und Dellen, die tiefer als 19 mm sind</a:t>
            </a:r>
          </a:p>
          <a:p>
            <a:pPr marL="285750" indent="-285750">
              <a:buFont typeface="Arial" panose="020B0604020202020204" pitchFamily="34" charset="0"/>
              <a:buChar char="•"/>
            </a:pPr>
            <a:r>
              <a:rPr lang="de-DE" altLang="de-DE" sz="1600" kern="0" dirty="0">
                <a:solidFill>
                  <a:schemeClr val="tx1">
                    <a:lumMod val="50000"/>
                    <a:lumOff val="50000"/>
                  </a:schemeClr>
                </a:solidFill>
                <a:latin typeface="Calibri" panose="020F0502020204030204" pitchFamily="34" charset="0"/>
              </a:rPr>
              <a:t>verdrehte, zerbrochene Türbeschläge</a:t>
            </a:r>
          </a:p>
          <a:p>
            <a:pPr marL="285750" indent="-285750">
              <a:buFont typeface="Arial" panose="020B0604020202020204" pitchFamily="34" charset="0"/>
              <a:buChar char="•"/>
            </a:pPr>
            <a:r>
              <a:rPr lang="de-DE" altLang="de-DE" sz="1600" kern="0" dirty="0">
                <a:solidFill>
                  <a:schemeClr val="tx1">
                    <a:lumMod val="50000"/>
                    <a:lumOff val="50000"/>
                  </a:schemeClr>
                </a:solidFill>
                <a:latin typeface="Calibri" panose="020F0502020204030204" pitchFamily="34" charset="0"/>
              </a:rPr>
              <a:t>Undichtigkeit der Türen</a:t>
            </a:r>
          </a:p>
          <a:p>
            <a:pPr marL="285750" indent="-285750">
              <a:buFont typeface="Arial" panose="020B0604020202020204" pitchFamily="34" charset="0"/>
              <a:buChar char="•"/>
            </a:pPr>
            <a:r>
              <a:rPr lang="de-DE" altLang="de-DE" sz="1600" kern="0" dirty="0">
                <a:solidFill>
                  <a:schemeClr val="tx1">
                    <a:lumMod val="50000"/>
                    <a:lumOff val="50000"/>
                  </a:schemeClr>
                </a:solidFill>
                <a:latin typeface="Calibri" panose="020F0502020204030204" pitchFamily="34" charset="0"/>
              </a:rPr>
              <a:t>CSC-Zulassungsschild fehlt</a:t>
            </a:r>
          </a:p>
          <a:p>
            <a:pPr marL="285750" indent="-285750">
              <a:buFont typeface="Arial" panose="020B0604020202020204" pitchFamily="34" charset="0"/>
              <a:buChar char="•"/>
            </a:pPr>
            <a:r>
              <a:rPr lang="de-DE" altLang="de-DE" sz="1600" kern="0" dirty="0">
                <a:solidFill>
                  <a:schemeClr val="tx1">
                    <a:lumMod val="50000"/>
                    <a:lumOff val="50000"/>
                  </a:schemeClr>
                </a:solidFill>
                <a:latin typeface="Calibri" panose="020F0502020204030204" pitchFamily="34" charset="0"/>
              </a:rPr>
              <a:t>Container ist nicht trocken, nicht sauber </a:t>
            </a:r>
            <a:br>
              <a:rPr lang="de-DE" altLang="de-DE" sz="1600" kern="0" dirty="0">
                <a:solidFill>
                  <a:schemeClr val="tx1">
                    <a:lumMod val="50000"/>
                    <a:lumOff val="50000"/>
                  </a:schemeClr>
                </a:solidFill>
                <a:latin typeface="Calibri" panose="020F0502020204030204" pitchFamily="34" charset="0"/>
              </a:rPr>
            </a:br>
            <a:r>
              <a:rPr lang="de-DE" altLang="de-DE" sz="1600" kern="0" dirty="0">
                <a:solidFill>
                  <a:schemeClr val="tx1">
                    <a:lumMod val="50000"/>
                    <a:lumOff val="50000"/>
                  </a:schemeClr>
                </a:solidFill>
                <a:latin typeface="Calibri" panose="020F0502020204030204" pitchFamily="34" charset="0"/>
              </a:rPr>
              <a:t>und nicht frei von Gerüchen</a:t>
            </a:r>
          </a:p>
          <a:p>
            <a:pPr marL="285750" indent="-285750">
              <a:buFont typeface="Courier New" panose="02070309020205020404" pitchFamily="49" charset="0"/>
              <a:buChar char="o"/>
            </a:pPr>
            <a:endParaRPr lang="de-DE" altLang="de-DE" kern="0" dirty="0"/>
          </a:p>
        </p:txBody>
      </p:sp>
      <p:sp>
        <p:nvSpPr>
          <p:cNvPr id="5" name="Rechteck 4"/>
          <p:cNvSpPr/>
          <p:nvPr/>
        </p:nvSpPr>
        <p:spPr>
          <a:xfrm>
            <a:off x="2059243" y="2440955"/>
            <a:ext cx="3244670" cy="1200329"/>
          </a:xfrm>
          <a:prstGeom prst="rect">
            <a:avLst/>
          </a:prstGeom>
        </p:spPr>
        <p:txBody>
          <a:bodyPr wrap="square">
            <a:spAutoFit/>
          </a:bodyPr>
          <a:lstStyle/>
          <a:p>
            <a:r>
              <a:rPr lang="de-DE" altLang="de-DE" sz="1600" b="1" dirty="0">
                <a:solidFill>
                  <a:schemeClr val="tx1">
                    <a:lumMod val="50000"/>
                    <a:lumOff val="50000"/>
                  </a:schemeClr>
                </a:solidFill>
                <a:latin typeface="Calibri" panose="020F0502020204030204" pitchFamily="34" charset="0"/>
              </a:rPr>
              <a:t>Zulässige Mängel</a:t>
            </a:r>
          </a:p>
          <a:p>
            <a:pPr marL="285750" indent="-285750">
              <a:buFont typeface="Courier New" panose="02070309020205020404" pitchFamily="49" charset="0"/>
              <a:buChar char="o"/>
            </a:pPr>
            <a:endParaRPr lang="de-DE" altLang="de-DE" sz="600" dirty="0">
              <a:solidFill>
                <a:schemeClr val="tx1">
                  <a:lumMod val="50000"/>
                  <a:lumOff val="50000"/>
                </a:schemeClr>
              </a:solidFill>
              <a:latin typeface="Calibri" panose="020F0502020204030204" pitchFamily="34" charset="0"/>
            </a:endParaRPr>
          </a:p>
          <a:p>
            <a:pPr marL="285750" indent="-285750">
              <a:buFont typeface="Arial" panose="020B0604020202020204" pitchFamily="34" charset="0"/>
              <a:buChar char="•"/>
            </a:pPr>
            <a:r>
              <a:rPr lang="de-DE" altLang="de-DE" sz="1600" dirty="0">
                <a:solidFill>
                  <a:schemeClr val="tx1">
                    <a:lumMod val="50000"/>
                    <a:lumOff val="50000"/>
                  </a:schemeClr>
                </a:solidFill>
                <a:latin typeface="Calibri" panose="020F0502020204030204" pitchFamily="34" charset="0"/>
              </a:rPr>
              <a:t>ein wenig Rost</a:t>
            </a:r>
          </a:p>
          <a:p>
            <a:pPr marL="285750" indent="-285750">
              <a:buFont typeface="Arial" panose="020B0604020202020204" pitchFamily="34" charset="0"/>
              <a:buChar char="•"/>
            </a:pPr>
            <a:r>
              <a:rPr lang="de-DE" altLang="de-DE" sz="1600" dirty="0">
                <a:solidFill>
                  <a:schemeClr val="tx1">
                    <a:lumMod val="50000"/>
                    <a:lumOff val="50000"/>
                  </a:schemeClr>
                </a:solidFill>
                <a:latin typeface="Calibri" panose="020F0502020204030204" pitchFamily="34" charset="0"/>
              </a:rPr>
              <a:t>kleine Beulen</a:t>
            </a:r>
          </a:p>
          <a:p>
            <a:pPr marL="285750" indent="-285750">
              <a:buFont typeface="Arial" panose="020B0604020202020204" pitchFamily="34" charset="0"/>
              <a:buChar char="•"/>
            </a:pPr>
            <a:r>
              <a:rPr lang="de-DE" altLang="de-DE" sz="1600" dirty="0">
                <a:solidFill>
                  <a:schemeClr val="tx1">
                    <a:lumMod val="50000"/>
                    <a:lumOff val="50000"/>
                  </a:schemeClr>
                </a:solidFill>
                <a:latin typeface="Calibri" panose="020F0502020204030204" pitchFamily="34" charset="0"/>
              </a:rPr>
              <a:t>kleine Kratzer</a:t>
            </a:r>
          </a:p>
        </p:txBody>
      </p:sp>
    </p:spTree>
    <p:extLst>
      <p:ext uri="{BB962C8B-B14F-4D97-AF65-F5344CB8AC3E}">
        <p14:creationId xmlns:p14="http://schemas.microsoft.com/office/powerpoint/2010/main" val="101694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a:spcBef>
                <a:spcPts val="600"/>
              </a:spcBef>
            </a:pPr>
            <a:r>
              <a:rPr lang="de-DE" dirty="0"/>
              <a:t>Dieser Container war mit </a:t>
            </a:r>
            <a:br>
              <a:rPr lang="de-DE" dirty="0"/>
            </a:br>
            <a:r>
              <a:rPr lang="de-DE" dirty="0"/>
              <a:t>Gefahrgut (giftige Stoffe in Fässern) beladen und </a:t>
            </a:r>
            <a:br>
              <a:rPr lang="de-DE" dirty="0"/>
            </a:br>
            <a:r>
              <a:rPr lang="de-DE" dirty="0"/>
              <a:t>beidseitig insgesamt ca. 20 cm ausgebeult. </a:t>
            </a:r>
          </a:p>
          <a:p>
            <a:pPr>
              <a:spcBef>
                <a:spcPts val="600"/>
              </a:spcBef>
            </a:pPr>
            <a:r>
              <a:rPr lang="de-DE" dirty="0"/>
              <a:t>Zudem hatte er in beiden Seitenwänden mehrere Risse!</a:t>
            </a:r>
          </a:p>
          <a:p>
            <a:endParaRPr lang="de-DE" dirty="0"/>
          </a:p>
        </p:txBody>
      </p:sp>
      <p:sp>
        <p:nvSpPr>
          <p:cNvPr id="3" name="Textplatzhalter 2"/>
          <p:cNvSpPr>
            <a:spLocks noGrp="1"/>
          </p:cNvSpPr>
          <p:nvPr>
            <p:ph type="body" sz="quarter" idx="10"/>
          </p:nvPr>
        </p:nvSpPr>
        <p:spPr/>
        <p:txBody>
          <a:bodyPr/>
          <a:lstStyle/>
          <a:p>
            <a:r>
              <a:rPr lang="de-DE" dirty="0"/>
              <a:t>Beschädigter Überseecontainer</a:t>
            </a:r>
          </a:p>
          <a:p>
            <a:endParaRPr lang="de-DE" dirty="0"/>
          </a:p>
        </p:txBody>
      </p:sp>
      <p:pic>
        <p:nvPicPr>
          <p:cNvPr id="6" name="Bildplatzhalter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4476" r="14476"/>
          <a:stretch>
            <a:fillRect/>
          </a:stretch>
        </p:blipFill>
        <p:spPr>
          <a:prstGeom prst="rect">
            <a:avLst/>
          </a:prstGeom>
        </p:spPr>
      </p:pic>
    </p:spTree>
    <p:extLst>
      <p:ext uri="{BB962C8B-B14F-4D97-AF65-F5344CB8AC3E}">
        <p14:creationId xmlns:p14="http://schemas.microsoft.com/office/powerpoint/2010/main" val="1552180258"/>
      </p:ext>
    </p:extLst>
  </p:cSld>
  <p:clrMapOvr>
    <a:masterClrMapping/>
  </p:clrMapOvr>
</p:sld>
</file>

<file path=ppt/theme/theme1.xml><?xml version="1.0" encoding="utf-8"?>
<a:theme xmlns:a="http://schemas.openxmlformats.org/drawingml/2006/main" name="Vorlage_neues Design_FINAL">
  <a:themeElements>
    <a:clrScheme name="Pro Management Verlag">
      <a:dk1>
        <a:srgbClr val="000000"/>
      </a:dk1>
      <a:lt1>
        <a:srgbClr val="FFFFFF"/>
      </a:lt1>
      <a:dk2>
        <a:srgbClr val="FFFFFF"/>
      </a:dk2>
      <a:lt2>
        <a:srgbClr val="FFFFFF"/>
      </a:lt2>
      <a:accent1>
        <a:srgbClr val="00B0F0"/>
      </a:accent1>
      <a:accent2>
        <a:srgbClr val="333399"/>
      </a:accent2>
      <a:accent3>
        <a:srgbClr val="FFFFFF"/>
      </a:accent3>
      <a:accent4>
        <a:srgbClr val="FFFFFF"/>
      </a:accent4>
      <a:accent5>
        <a:srgbClr val="FFFFFF"/>
      </a:accent5>
      <a:accent6>
        <a:srgbClr val="FFFFFF"/>
      </a:accent6>
      <a:hlink>
        <a:srgbClr val="FFFFFF"/>
      </a:hlink>
      <a:folHlink>
        <a:srgbClr val="FFFFFF"/>
      </a:folHlink>
    </a:clrScheme>
    <a:fontScheme name="Pro Management">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FZ_GW Rechtliche Grundlagen1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FZ_GW Rechtliche Grundlagen1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FZ_GW Rechtliche Grundlagen1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FZ_GW Rechtliche Grundlagen1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FZ_GW Rechtliche Grundlagen1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FZ_GW Rechtliche Grundlagen1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FZ_GW Rechtliche Grundlagen1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FZ_GW Rechtliche Grundlagen1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FZ_GW Rechtliche Grundlagen1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FZ_GW Rechtliche Grundlagen1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FZ_GW Rechtliche Grundlagen1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FZ_GW Rechtliche Grundlagen1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FA0F2CA0-1775-4341-949D-6F3520BBE398}" vid="{C9AA4428-DF67-4890-AE9D-8F56C16FE10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Vorlage_neues Design_FINAL_3</Template>
  <TotalTime>0</TotalTime>
  <Words>1974</Words>
  <Application>Microsoft Office PowerPoint</Application>
  <PresentationFormat>Breitbild</PresentationFormat>
  <Paragraphs>250</Paragraphs>
  <Slides>32</Slides>
  <Notes>32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Arial</vt:lpstr>
      <vt:lpstr>Calibri</vt:lpstr>
      <vt:lpstr>Courier New</vt:lpstr>
      <vt:lpstr>Lucida Sans Unicode</vt:lpstr>
      <vt:lpstr>Open Sans Light</vt:lpstr>
      <vt:lpstr>Vorlage_neues Design_FINAL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Lilia Mafenbaier</dc:creator>
  <cp:lastModifiedBy>Rudolf Rebert</cp:lastModifiedBy>
  <cp:revision>15</cp:revision>
  <dcterms:created xsi:type="dcterms:W3CDTF">2017-01-17T09:20:17Z</dcterms:created>
  <dcterms:modified xsi:type="dcterms:W3CDTF">2023-09-29T08:41:46Z</dcterms:modified>
</cp:coreProperties>
</file>